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60" r:id="rId3"/>
    <p:sldId id="261" r:id="rId4"/>
    <p:sldId id="282" r:id="rId5"/>
    <p:sldId id="263" r:id="rId6"/>
    <p:sldId id="264" r:id="rId7"/>
    <p:sldId id="267" r:id="rId8"/>
    <p:sldId id="266" r:id="rId9"/>
    <p:sldId id="273" r:id="rId10"/>
    <p:sldId id="283" r:id="rId11"/>
    <p:sldId id="268" r:id="rId12"/>
    <p:sldId id="269" r:id="rId13"/>
    <p:sldId id="270" r:id="rId14"/>
    <p:sldId id="275" r:id="rId15"/>
    <p:sldId id="285" r:id="rId16"/>
    <p:sldId id="286" r:id="rId17"/>
    <p:sldId id="284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81" autoAdjust="0"/>
    <p:restoredTop sz="93886" autoAdjust="0"/>
  </p:normalViewPr>
  <p:slideViewPr>
    <p:cSldViewPr snapToGrid="0">
      <p:cViewPr varScale="1">
        <p:scale>
          <a:sx n="44" d="100"/>
          <a:sy n="44" d="100"/>
        </p:scale>
        <p:origin x="137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0265405\Downloads\Bakken%20Statistiques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Rig Count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Feuil1!$A$2:$A$124</c:f>
              <c:strCache>
                <c:ptCount val="123"/>
                <c:pt idx="0">
                  <c:v>Month</c:v>
                </c:pt>
                <c:pt idx="1">
                  <c:v>Jan-07</c:v>
                </c:pt>
                <c:pt idx="2">
                  <c:v>Feb-07</c:v>
                </c:pt>
                <c:pt idx="3">
                  <c:v>Mar-07</c:v>
                </c:pt>
                <c:pt idx="4">
                  <c:v>Apr-07</c:v>
                </c:pt>
                <c:pt idx="5">
                  <c:v>May-07</c:v>
                </c:pt>
                <c:pt idx="6">
                  <c:v>Jun-07</c:v>
                </c:pt>
                <c:pt idx="7">
                  <c:v>Jul-07</c:v>
                </c:pt>
                <c:pt idx="8">
                  <c:v>Aug-07</c:v>
                </c:pt>
                <c:pt idx="9">
                  <c:v>Sep-07</c:v>
                </c:pt>
                <c:pt idx="10">
                  <c:v>Oct-07</c:v>
                </c:pt>
                <c:pt idx="11">
                  <c:v>Nov-07</c:v>
                </c:pt>
                <c:pt idx="12">
                  <c:v>Dec-07</c:v>
                </c:pt>
                <c:pt idx="13">
                  <c:v>Jan-08</c:v>
                </c:pt>
                <c:pt idx="14">
                  <c:v>Feb-08</c:v>
                </c:pt>
                <c:pt idx="15">
                  <c:v>Mar-08</c:v>
                </c:pt>
                <c:pt idx="16">
                  <c:v>Apr-08</c:v>
                </c:pt>
                <c:pt idx="17">
                  <c:v>May-08</c:v>
                </c:pt>
                <c:pt idx="18">
                  <c:v>Jun-08</c:v>
                </c:pt>
                <c:pt idx="19">
                  <c:v>Jul-08</c:v>
                </c:pt>
                <c:pt idx="20">
                  <c:v>Aug-08</c:v>
                </c:pt>
                <c:pt idx="21">
                  <c:v>Sep-08</c:v>
                </c:pt>
                <c:pt idx="22">
                  <c:v>Oct-08</c:v>
                </c:pt>
                <c:pt idx="23">
                  <c:v>Nov-08</c:v>
                </c:pt>
                <c:pt idx="24">
                  <c:v>Dec-08</c:v>
                </c:pt>
                <c:pt idx="25">
                  <c:v>Jan-09</c:v>
                </c:pt>
                <c:pt idx="26">
                  <c:v>Feb-09</c:v>
                </c:pt>
                <c:pt idx="27">
                  <c:v>Mar-09</c:v>
                </c:pt>
                <c:pt idx="28">
                  <c:v>Apr-09</c:v>
                </c:pt>
                <c:pt idx="29">
                  <c:v>May-09</c:v>
                </c:pt>
                <c:pt idx="30">
                  <c:v>Jun-09</c:v>
                </c:pt>
                <c:pt idx="31">
                  <c:v>Jul-09</c:v>
                </c:pt>
                <c:pt idx="32">
                  <c:v>Aug-09</c:v>
                </c:pt>
                <c:pt idx="33">
                  <c:v>Sep-09</c:v>
                </c:pt>
                <c:pt idx="34">
                  <c:v>Oct-09</c:v>
                </c:pt>
                <c:pt idx="35">
                  <c:v>Nov-09</c:v>
                </c:pt>
                <c:pt idx="36">
                  <c:v>Dec-09</c:v>
                </c:pt>
                <c:pt idx="37">
                  <c:v>Jan-10</c:v>
                </c:pt>
                <c:pt idx="38">
                  <c:v>Feb-10</c:v>
                </c:pt>
                <c:pt idx="39">
                  <c:v>Mar-10</c:v>
                </c:pt>
                <c:pt idx="40">
                  <c:v>Apr-10</c:v>
                </c:pt>
                <c:pt idx="41">
                  <c:v>May-10</c:v>
                </c:pt>
                <c:pt idx="42">
                  <c:v>Jun-10</c:v>
                </c:pt>
                <c:pt idx="43">
                  <c:v>Jul-10</c:v>
                </c:pt>
                <c:pt idx="44">
                  <c:v>Aug-10</c:v>
                </c:pt>
                <c:pt idx="45">
                  <c:v>Sep-10</c:v>
                </c:pt>
                <c:pt idx="46">
                  <c:v>Oct-10</c:v>
                </c:pt>
                <c:pt idx="47">
                  <c:v>Nov-10</c:v>
                </c:pt>
                <c:pt idx="48">
                  <c:v>Dec-10</c:v>
                </c:pt>
                <c:pt idx="49">
                  <c:v>Jan-11</c:v>
                </c:pt>
                <c:pt idx="50">
                  <c:v>Feb-11</c:v>
                </c:pt>
                <c:pt idx="51">
                  <c:v>Mar-11</c:v>
                </c:pt>
                <c:pt idx="52">
                  <c:v>Apr-11</c:v>
                </c:pt>
                <c:pt idx="53">
                  <c:v>May-11</c:v>
                </c:pt>
                <c:pt idx="54">
                  <c:v>Jun-11</c:v>
                </c:pt>
                <c:pt idx="55">
                  <c:v>Jul-11</c:v>
                </c:pt>
                <c:pt idx="56">
                  <c:v>Aug-11</c:v>
                </c:pt>
                <c:pt idx="57">
                  <c:v>Sep-11</c:v>
                </c:pt>
                <c:pt idx="58">
                  <c:v>Oct-11</c:v>
                </c:pt>
                <c:pt idx="59">
                  <c:v>Nov-11</c:v>
                </c:pt>
                <c:pt idx="60">
                  <c:v>Dec-11</c:v>
                </c:pt>
                <c:pt idx="61">
                  <c:v>Jan-12</c:v>
                </c:pt>
                <c:pt idx="62">
                  <c:v>Feb-12</c:v>
                </c:pt>
                <c:pt idx="63">
                  <c:v>Mar-12</c:v>
                </c:pt>
                <c:pt idx="64">
                  <c:v>Apr-12</c:v>
                </c:pt>
                <c:pt idx="65">
                  <c:v>May-12</c:v>
                </c:pt>
                <c:pt idx="66">
                  <c:v>Jun-12</c:v>
                </c:pt>
                <c:pt idx="67">
                  <c:v>Jul-12</c:v>
                </c:pt>
                <c:pt idx="68">
                  <c:v>Aug-12</c:v>
                </c:pt>
                <c:pt idx="69">
                  <c:v>Sep-12</c:v>
                </c:pt>
                <c:pt idx="70">
                  <c:v>Oct-12</c:v>
                </c:pt>
                <c:pt idx="71">
                  <c:v>Nov-12</c:v>
                </c:pt>
                <c:pt idx="72">
                  <c:v>Dec-12</c:v>
                </c:pt>
                <c:pt idx="73">
                  <c:v>Jan-13</c:v>
                </c:pt>
                <c:pt idx="74">
                  <c:v>Feb-13</c:v>
                </c:pt>
                <c:pt idx="75">
                  <c:v>Mar-13</c:v>
                </c:pt>
                <c:pt idx="76">
                  <c:v>Apr-13</c:v>
                </c:pt>
                <c:pt idx="77">
                  <c:v>May-13</c:v>
                </c:pt>
                <c:pt idx="78">
                  <c:v>Jun-13</c:v>
                </c:pt>
                <c:pt idx="79">
                  <c:v>Jul-13</c:v>
                </c:pt>
                <c:pt idx="80">
                  <c:v>Aug-13</c:v>
                </c:pt>
                <c:pt idx="81">
                  <c:v>Sep-13</c:v>
                </c:pt>
                <c:pt idx="82">
                  <c:v>Oct-13</c:v>
                </c:pt>
                <c:pt idx="83">
                  <c:v>Nov-13</c:v>
                </c:pt>
                <c:pt idx="84">
                  <c:v>Dec-13</c:v>
                </c:pt>
                <c:pt idx="85">
                  <c:v>Jan-14</c:v>
                </c:pt>
                <c:pt idx="86">
                  <c:v>Feb-14</c:v>
                </c:pt>
                <c:pt idx="87">
                  <c:v>Mar-14</c:v>
                </c:pt>
                <c:pt idx="88">
                  <c:v>Apr-14</c:v>
                </c:pt>
                <c:pt idx="89">
                  <c:v>May-14</c:v>
                </c:pt>
                <c:pt idx="90">
                  <c:v>Jun-14</c:v>
                </c:pt>
                <c:pt idx="91">
                  <c:v>Jul-14</c:v>
                </c:pt>
                <c:pt idx="92">
                  <c:v>Aug-14</c:v>
                </c:pt>
                <c:pt idx="93">
                  <c:v>Sep-14</c:v>
                </c:pt>
                <c:pt idx="94">
                  <c:v>Oct-14</c:v>
                </c:pt>
                <c:pt idx="95">
                  <c:v>Nov-14</c:v>
                </c:pt>
                <c:pt idx="96">
                  <c:v>Dec-14</c:v>
                </c:pt>
                <c:pt idx="97">
                  <c:v>Jan-15</c:v>
                </c:pt>
                <c:pt idx="98">
                  <c:v>Feb-15</c:v>
                </c:pt>
                <c:pt idx="99">
                  <c:v>Mar-15</c:v>
                </c:pt>
                <c:pt idx="100">
                  <c:v>Apr-15</c:v>
                </c:pt>
                <c:pt idx="101">
                  <c:v>May-15</c:v>
                </c:pt>
                <c:pt idx="102">
                  <c:v>Jun-15</c:v>
                </c:pt>
                <c:pt idx="103">
                  <c:v>Jul-15</c:v>
                </c:pt>
                <c:pt idx="104">
                  <c:v>Aug-15</c:v>
                </c:pt>
                <c:pt idx="105">
                  <c:v>Sep-15</c:v>
                </c:pt>
                <c:pt idx="106">
                  <c:v>Oct-15</c:v>
                </c:pt>
                <c:pt idx="107">
                  <c:v>Nov-15</c:v>
                </c:pt>
                <c:pt idx="108">
                  <c:v>Dec-15</c:v>
                </c:pt>
                <c:pt idx="109">
                  <c:v>Jan-16</c:v>
                </c:pt>
                <c:pt idx="110">
                  <c:v>Feb-16</c:v>
                </c:pt>
                <c:pt idx="111">
                  <c:v>Mar-16</c:v>
                </c:pt>
                <c:pt idx="112">
                  <c:v>Apr-16</c:v>
                </c:pt>
                <c:pt idx="113">
                  <c:v>May-16</c:v>
                </c:pt>
                <c:pt idx="114">
                  <c:v>Jun-16</c:v>
                </c:pt>
                <c:pt idx="115">
                  <c:v>Jul-16</c:v>
                </c:pt>
                <c:pt idx="116">
                  <c:v>Aug-16</c:v>
                </c:pt>
                <c:pt idx="117">
                  <c:v>Sep-16</c:v>
                </c:pt>
                <c:pt idx="118">
                  <c:v>Oct-16</c:v>
                </c:pt>
                <c:pt idx="119">
                  <c:v>Nov-16</c:v>
                </c:pt>
                <c:pt idx="120">
                  <c:v>Dec-16</c:v>
                </c:pt>
                <c:pt idx="121">
                  <c:v>Jan-17</c:v>
                </c:pt>
                <c:pt idx="122">
                  <c:v>Feb-17</c:v>
                </c:pt>
              </c:strCache>
            </c:strRef>
          </c:cat>
          <c:val>
            <c:numRef>
              <c:f>Feuil1!$B$2:$B$124</c:f>
              <c:numCache>
                <c:formatCode>_(* #,##0_);_(* \(#,##0\);_(* "-"??_);_(@_)</c:formatCode>
                <c:ptCount val="123"/>
                <c:pt idx="0" formatCode="General">
                  <c:v>0</c:v>
                </c:pt>
                <c:pt idx="1">
                  <c:v>45</c:v>
                </c:pt>
                <c:pt idx="2">
                  <c:v>42</c:v>
                </c:pt>
                <c:pt idx="3">
                  <c:v>44</c:v>
                </c:pt>
                <c:pt idx="4">
                  <c:v>47</c:v>
                </c:pt>
                <c:pt idx="5">
                  <c:v>46</c:v>
                </c:pt>
                <c:pt idx="6">
                  <c:v>46</c:v>
                </c:pt>
                <c:pt idx="7">
                  <c:v>53</c:v>
                </c:pt>
                <c:pt idx="8">
                  <c:v>55</c:v>
                </c:pt>
                <c:pt idx="9">
                  <c:v>50</c:v>
                </c:pt>
                <c:pt idx="10">
                  <c:v>52</c:v>
                </c:pt>
                <c:pt idx="11">
                  <c:v>54</c:v>
                </c:pt>
                <c:pt idx="12">
                  <c:v>58</c:v>
                </c:pt>
                <c:pt idx="13">
                  <c:v>55</c:v>
                </c:pt>
                <c:pt idx="14">
                  <c:v>60</c:v>
                </c:pt>
                <c:pt idx="15">
                  <c:v>63</c:v>
                </c:pt>
                <c:pt idx="16">
                  <c:v>64</c:v>
                </c:pt>
                <c:pt idx="17">
                  <c:v>70</c:v>
                </c:pt>
                <c:pt idx="18">
                  <c:v>77</c:v>
                </c:pt>
                <c:pt idx="19">
                  <c:v>75</c:v>
                </c:pt>
                <c:pt idx="20">
                  <c:v>76</c:v>
                </c:pt>
                <c:pt idx="21">
                  <c:v>77</c:v>
                </c:pt>
                <c:pt idx="22">
                  <c:v>80</c:v>
                </c:pt>
                <c:pt idx="23">
                  <c:v>90</c:v>
                </c:pt>
                <c:pt idx="24">
                  <c:v>87</c:v>
                </c:pt>
                <c:pt idx="25">
                  <c:v>73</c:v>
                </c:pt>
                <c:pt idx="26">
                  <c:v>65</c:v>
                </c:pt>
                <c:pt idx="27">
                  <c:v>51</c:v>
                </c:pt>
                <c:pt idx="28">
                  <c:v>42</c:v>
                </c:pt>
                <c:pt idx="29">
                  <c:v>35</c:v>
                </c:pt>
                <c:pt idx="30">
                  <c:v>35</c:v>
                </c:pt>
                <c:pt idx="31">
                  <c:v>40</c:v>
                </c:pt>
                <c:pt idx="32">
                  <c:v>44</c:v>
                </c:pt>
                <c:pt idx="33">
                  <c:v>47</c:v>
                </c:pt>
                <c:pt idx="34">
                  <c:v>51</c:v>
                </c:pt>
                <c:pt idx="35">
                  <c:v>60</c:v>
                </c:pt>
                <c:pt idx="36">
                  <c:v>66</c:v>
                </c:pt>
                <c:pt idx="37">
                  <c:v>74</c:v>
                </c:pt>
                <c:pt idx="38">
                  <c:v>85</c:v>
                </c:pt>
                <c:pt idx="39">
                  <c:v>97</c:v>
                </c:pt>
                <c:pt idx="40">
                  <c:v>101</c:v>
                </c:pt>
                <c:pt idx="41">
                  <c:v>103</c:v>
                </c:pt>
                <c:pt idx="42">
                  <c:v>116</c:v>
                </c:pt>
                <c:pt idx="43">
                  <c:v>124</c:v>
                </c:pt>
                <c:pt idx="44">
                  <c:v>134</c:v>
                </c:pt>
                <c:pt idx="45">
                  <c:v>132</c:v>
                </c:pt>
                <c:pt idx="46">
                  <c:v>140</c:v>
                </c:pt>
                <c:pt idx="47">
                  <c:v>143</c:v>
                </c:pt>
                <c:pt idx="48">
                  <c:v>148</c:v>
                </c:pt>
                <c:pt idx="49">
                  <c:v>156</c:v>
                </c:pt>
                <c:pt idx="50">
                  <c:v>156</c:v>
                </c:pt>
                <c:pt idx="51">
                  <c:v>161</c:v>
                </c:pt>
                <c:pt idx="52">
                  <c:v>168</c:v>
                </c:pt>
                <c:pt idx="53">
                  <c:v>169</c:v>
                </c:pt>
                <c:pt idx="54">
                  <c:v>170</c:v>
                </c:pt>
                <c:pt idx="55">
                  <c:v>166</c:v>
                </c:pt>
                <c:pt idx="56">
                  <c:v>180</c:v>
                </c:pt>
                <c:pt idx="57">
                  <c:v>190</c:v>
                </c:pt>
                <c:pt idx="58">
                  <c:v>195</c:v>
                </c:pt>
                <c:pt idx="59">
                  <c:v>194</c:v>
                </c:pt>
                <c:pt idx="60">
                  <c:v>195</c:v>
                </c:pt>
                <c:pt idx="61">
                  <c:v>197</c:v>
                </c:pt>
                <c:pt idx="62">
                  <c:v>200</c:v>
                </c:pt>
                <c:pt idx="63">
                  <c:v>213</c:v>
                </c:pt>
                <c:pt idx="64">
                  <c:v>213</c:v>
                </c:pt>
                <c:pt idx="65">
                  <c:v>216</c:v>
                </c:pt>
                <c:pt idx="66">
                  <c:v>218</c:v>
                </c:pt>
                <c:pt idx="67">
                  <c:v>214</c:v>
                </c:pt>
                <c:pt idx="68">
                  <c:v>207</c:v>
                </c:pt>
                <c:pt idx="69">
                  <c:v>201</c:v>
                </c:pt>
                <c:pt idx="70">
                  <c:v>199</c:v>
                </c:pt>
                <c:pt idx="71">
                  <c:v>193</c:v>
                </c:pt>
                <c:pt idx="72">
                  <c:v>193</c:v>
                </c:pt>
                <c:pt idx="73">
                  <c:v>192</c:v>
                </c:pt>
                <c:pt idx="74">
                  <c:v>188</c:v>
                </c:pt>
                <c:pt idx="75">
                  <c:v>185</c:v>
                </c:pt>
                <c:pt idx="76">
                  <c:v>184</c:v>
                </c:pt>
                <c:pt idx="77">
                  <c:v>183</c:v>
                </c:pt>
                <c:pt idx="78">
                  <c:v>184</c:v>
                </c:pt>
                <c:pt idx="79">
                  <c:v>181</c:v>
                </c:pt>
                <c:pt idx="80">
                  <c:v>178</c:v>
                </c:pt>
                <c:pt idx="81">
                  <c:v>178</c:v>
                </c:pt>
                <c:pt idx="82">
                  <c:v>179</c:v>
                </c:pt>
                <c:pt idx="83">
                  <c:v>174</c:v>
                </c:pt>
                <c:pt idx="84">
                  <c:v>180</c:v>
                </c:pt>
                <c:pt idx="85">
                  <c:v>177</c:v>
                </c:pt>
                <c:pt idx="86">
                  <c:v>174</c:v>
                </c:pt>
                <c:pt idx="87">
                  <c:v>181</c:v>
                </c:pt>
                <c:pt idx="88">
                  <c:v>184</c:v>
                </c:pt>
                <c:pt idx="89">
                  <c:v>180</c:v>
                </c:pt>
                <c:pt idx="90">
                  <c:v>174</c:v>
                </c:pt>
                <c:pt idx="91">
                  <c:v>179</c:v>
                </c:pt>
                <c:pt idx="92">
                  <c:v>189</c:v>
                </c:pt>
                <c:pt idx="93">
                  <c:v>194</c:v>
                </c:pt>
                <c:pt idx="94">
                  <c:v>191</c:v>
                </c:pt>
                <c:pt idx="95">
                  <c:v>189</c:v>
                </c:pt>
                <c:pt idx="96">
                  <c:v>181</c:v>
                </c:pt>
                <c:pt idx="97">
                  <c:v>157</c:v>
                </c:pt>
                <c:pt idx="98">
                  <c:v>123</c:v>
                </c:pt>
                <c:pt idx="99">
                  <c:v>101</c:v>
                </c:pt>
                <c:pt idx="100">
                  <c:v>86</c:v>
                </c:pt>
                <c:pt idx="101">
                  <c:v>78</c:v>
                </c:pt>
                <c:pt idx="102">
                  <c:v>75</c:v>
                </c:pt>
                <c:pt idx="103">
                  <c:v>69</c:v>
                </c:pt>
                <c:pt idx="104">
                  <c:v>70</c:v>
                </c:pt>
                <c:pt idx="105">
                  <c:v>68</c:v>
                </c:pt>
                <c:pt idx="106">
                  <c:v>63</c:v>
                </c:pt>
                <c:pt idx="107">
                  <c:v>62</c:v>
                </c:pt>
                <c:pt idx="108">
                  <c:v>56</c:v>
                </c:pt>
                <c:pt idx="109">
                  <c:v>45</c:v>
                </c:pt>
                <c:pt idx="110">
                  <c:v>38</c:v>
                </c:pt>
                <c:pt idx="111">
                  <c:v>32</c:v>
                </c:pt>
                <c:pt idx="112">
                  <c:v>27</c:v>
                </c:pt>
                <c:pt idx="113">
                  <c:v>24</c:v>
                </c:pt>
                <c:pt idx="114">
                  <c:v>24</c:v>
                </c:pt>
                <c:pt idx="115">
                  <c:v>27</c:v>
                </c:pt>
                <c:pt idx="116">
                  <c:v>28</c:v>
                </c:pt>
                <c:pt idx="117">
                  <c:v>28</c:v>
                </c:pt>
                <c:pt idx="118">
                  <c:v>31</c:v>
                </c:pt>
                <c:pt idx="119">
                  <c:v>35</c:v>
                </c:pt>
                <c:pt idx="120">
                  <c:v>32</c:v>
                </c:pt>
                <c:pt idx="121">
                  <c:v>34</c:v>
                </c:pt>
                <c:pt idx="122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9-4646-A2B2-59AA86874472}"/>
            </c:ext>
          </c:extLst>
        </c:ser>
        <c:ser>
          <c:idx val="1"/>
          <c:order val="1"/>
          <c:tx>
            <c:v>New-well oil production per rig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Feuil1!$A$2:$A$124</c:f>
              <c:strCache>
                <c:ptCount val="123"/>
                <c:pt idx="0">
                  <c:v>Month</c:v>
                </c:pt>
                <c:pt idx="1">
                  <c:v>Jan-07</c:v>
                </c:pt>
                <c:pt idx="2">
                  <c:v>Feb-07</c:v>
                </c:pt>
                <c:pt idx="3">
                  <c:v>Mar-07</c:v>
                </c:pt>
                <c:pt idx="4">
                  <c:v>Apr-07</c:v>
                </c:pt>
                <c:pt idx="5">
                  <c:v>May-07</c:v>
                </c:pt>
                <c:pt idx="6">
                  <c:v>Jun-07</c:v>
                </c:pt>
                <c:pt idx="7">
                  <c:v>Jul-07</c:v>
                </c:pt>
                <c:pt idx="8">
                  <c:v>Aug-07</c:v>
                </c:pt>
                <c:pt idx="9">
                  <c:v>Sep-07</c:v>
                </c:pt>
                <c:pt idx="10">
                  <c:v>Oct-07</c:v>
                </c:pt>
                <c:pt idx="11">
                  <c:v>Nov-07</c:v>
                </c:pt>
                <c:pt idx="12">
                  <c:v>Dec-07</c:v>
                </c:pt>
                <c:pt idx="13">
                  <c:v>Jan-08</c:v>
                </c:pt>
                <c:pt idx="14">
                  <c:v>Feb-08</c:v>
                </c:pt>
                <c:pt idx="15">
                  <c:v>Mar-08</c:v>
                </c:pt>
                <c:pt idx="16">
                  <c:v>Apr-08</c:v>
                </c:pt>
                <c:pt idx="17">
                  <c:v>May-08</c:v>
                </c:pt>
                <c:pt idx="18">
                  <c:v>Jun-08</c:v>
                </c:pt>
                <c:pt idx="19">
                  <c:v>Jul-08</c:v>
                </c:pt>
                <c:pt idx="20">
                  <c:v>Aug-08</c:v>
                </c:pt>
                <c:pt idx="21">
                  <c:v>Sep-08</c:v>
                </c:pt>
                <c:pt idx="22">
                  <c:v>Oct-08</c:v>
                </c:pt>
                <c:pt idx="23">
                  <c:v>Nov-08</c:v>
                </c:pt>
                <c:pt idx="24">
                  <c:v>Dec-08</c:v>
                </c:pt>
                <c:pt idx="25">
                  <c:v>Jan-09</c:v>
                </c:pt>
                <c:pt idx="26">
                  <c:v>Feb-09</c:v>
                </c:pt>
                <c:pt idx="27">
                  <c:v>Mar-09</c:v>
                </c:pt>
                <c:pt idx="28">
                  <c:v>Apr-09</c:v>
                </c:pt>
                <c:pt idx="29">
                  <c:v>May-09</c:v>
                </c:pt>
                <c:pt idx="30">
                  <c:v>Jun-09</c:v>
                </c:pt>
                <c:pt idx="31">
                  <c:v>Jul-09</c:v>
                </c:pt>
                <c:pt idx="32">
                  <c:v>Aug-09</c:v>
                </c:pt>
                <c:pt idx="33">
                  <c:v>Sep-09</c:v>
                </c:pt>
                <c:pt idx="34">
                  <c:v>Oct-09</c:v>
                </c:pt>
                <c:pt idx="35">
                  <c:v>Nov-09</c:v>
                </c:pt>
                <c:pt idx="36">
                  <c:v>Dec-09</c:v>
                </c:pt>
                <c:pt idx="37">
                  <c:v>Jan-10</c:v>
                </c:pt>
                <c:pt idx="38">
                  <c:v>Feb-10</c:v>
                </c:pt>
                <c:pt idx="39">
                  <c:v>Mar-10</c:v>
                </c:pt>
                <c:pt idx="40">
                  <c:v>Apr-10</c:v>
                </c:pt>
                <c:pt idx="41">
                  <c:v>May-10</c:v>
                </c:pt>
                <c:pt idx="42">
                  <c:v>Jun-10</c:v>
                </c:pt>
                <c:pt idx="43">
                  <c:v>Jul-10</c:v>
                </c:pt>
                <c:pt idx="44">
                  <c:v>Aug-10</c:v>
                </c:pt>
                <c:pt idx="45">
                  <c:v>Sep-10</c:v>
                </c:pt>
                <c:pt idx="46">
                  <c:v>Oct-10</c:v>
                </c:pt>
                <c:pt idx="47">
                  <c:v>Nov-10</c:v>
                </c:pt>
                <c:pt idx="48">
                  <c:v>Dec-10</c:v>
                </c:pt>
                <c:pt idx="49">
                  <c:v>Jan-11</c:v>
                </c:pt>
                <c:pt idx="50">
                  <c:v>Feb-11</c:v>
                </c:pt>
                <c:pt idx="51">
                  <c:v>Mar-11</c:v>
                </c:pt>
                <c:pt idx="52">
                  <c:v>Apr-11</c:v>
                </c:pt>
                <c:pt idx="53">
                  <c:v>May-11</c:v>
                </c:pt>
                <c:pt idx="54">
                  <c:v>Jun-11</c:v>
                </c:pt>
                <c:pt idx="55">
                  <c:v>Jul-11</c:v>
                </c:pt>
                <c:pt idx="56">
                  <c:v>Aug-11</c:v>
                </c:pt>
                <c:pt idx="57">
                  <c:v>Sep-11</c:v>
                </c:pt>
                <c:pt idx="58">
                  <c:v>Oct-11</c:v>
                </c:pt>
                <c:pt idx="59">
                  <c:v>Nov-11</c:v>
                </c:pt>
                <c:pt idx="60">
                  <c:v>Dec-11</c:v>
                </c:pt>
                <c:pt idx="61">
                  <c:v>Jan-12</c:v>
                </c:pt>
                <c:pt idx="62">
                  <c:v>Feb-12</c:v>
                </c:pt>
                <c:pt idx="63">
                  <c:v>Mar-12</c:v>
                </c:pt>
                <c:pt idx="64">
                  <c:v>Apr-12</c:v>
                </c:pt>
                <c:pt idx="65">
                  <c:v>May-12</c:v>
                </c:pt>
                <c:pt idx="66">
                  <c:v>Jun-12</c:v>
                </c:pt>
                <c:pt idx="67">
                  <c:v>Jul-12</c:v>
                </c:pt>
                <c:pt idx="68">
                  <c:v>Aug-12</c:v>
                </c:pt>
                <c:pt idx="69">
                  <c:v>Sep-12</c:v>
                </c:pt>
                <c:pt idx="70">
                  <c:v>Oct-12</c:v>
                </c:pt>
                <c:pt idx="71">
                  <c:v>Nov-12</c:v>
                </c:pt>
                <c:pt idx="72">
                  <c:v>Dec-12</c:v>
                </c:pt>
                <c:pt idx="73">
                  <c:v>Jan-13</c:v>
                </c:pt>
                <c:pt idx="74">
                  <c:v>Feb-13</c:v>
                </c:pt>
                <c:pt idx="75">
                  <c:v>Mar-13</c:v>
                </c:pt>
                <c:pt idx="76">
                  <c:v>Apr-13</c:v>
                </c:pt>
                <c:pt idx="77">
                  <c:v>May-13</c:v>
                </c:pt>
                <c:pt idx="78">
                  <c:v>Jun-13</c:v>
                </c:pt>
                <c:pt idx="79">
                  <c:v>Jul-13</c:v>
                </c:pt>
                <c:pt idx="80">
                  <c:v>Aug-13</c:v>
                </c:pt>
                <c:pt idx="81">
                  <c:v>Sep-13</c:v>
                </c:pt>
                <c:pt idx="82">
                  <c:v>Oct-13</c:v>
                </c:pt>
                <c:pt idx="83">
                  <c:v>Nov-13</c:v>
                </c:pt>
                <c:pt idx="84">
                  <c:v>Dec-13</c:v>
                </c:pt>
                <c:pt idx="85">
                  <c:v>Jan-14</c:v>
                </c:pt>
                <c:pt idx="86">
                  <c:v>Feb-14</c:v>
                </c:pt>
                <c:pt idx="87">
                  <c:v>Mar-14</c:v>
                </c:pt>
                <c:pt idx="88">
                  <c:v>Apr-14</c:v>
                </c:pt>
                <c:pt idx="89">
                  <c:v>May-14</c:v>
                </c:pt>
                <c:pt idx="90">
                  <c:v>Jun-14</c:v>
                </c:pt>
                <c:pt idx="91">
                  <c:v>Jul-14</c:v>
                </c:pt>
                <c:pt idx="92">
                  <c:v>Aug-14</c:v>
                </c:pt>
                <c:pt idx="93">
                  <c:v>Sep-14</c:v>
                </c:pt>
                <c:pt idx="94">
                  <c:v>Oct-14</c:v>
                </c:pt>
                <c:pt idx="95">
                  <c:v>Nov-14</c:v>
                </c:pt>
                <c:pt idx="96">
                  <c:v>Dec-14</c:v>
                </c:pt>
                <c:pt idx="97">
                  <c:v>Jan-15</c:v>
                </c:pt>
                <c:pt idx="98">
                  <c:v>Feb-15</c:v>
                </c:pt>
                <c:pt idx="99">
                  <c:v>Mar-15</c:v>
                </c:pt>
                <c:pt idx="100">
                  <c:v>Apr-15</c:v>
                </c:pt>
                <c:pt idx="101">
                  <c:v>May-15</c:v>
                </c:pt>
                <c:pt idx="102">
                  <c:v>Jun-15</c:v>
                </c:pt>
                <c:pt idx="103">
                  <c:v>Jul-15</c:v>
                </c:pt>
                <c:pt idx="104">
                  <c:v>Aug-15</c:v>
                </c:pt>
                <c:pt idx="105">
                  <c:v>Sep-15</c:v>
                </c:pt>
                <c:pt idx="106">
                  <c:v>Oct-15</c:v>
                </c:pt>
                <c:pt idx="107">
                  <c:v>Nov-15</c:v>
                </c:pt>
                <c:pt idx="108">
                  <c:v>Dec-15</c:v>
                </c:pt>
                <c:pt idx="109">
                  <c:v>Jan-16</c:v>
                </c:pt>
                <c:pt idx="110">
                  <c:v>Feb-16</c:v>
                </c:pt>
                <c:pt idx="111">
                  <c:v>Mar-16</c:v>
                </c:pt>
                <c:pt idx="112">
                  <c:v>Apr-16</c:v>
                </c:pt>
                <c:pt idx="113">
                  <c:v>May-16</c:v>
                </c:pt>
                <c:pt idx="114">
                  <c:v>Jun-16</c:v>
                </c:pt>
                <c:pt idx="115">
                  <c:v>Jul-16</c:v>
                </c:pt>
                <c:pt idx="116">
                  <c:v>Aug-16</c:v>
                </c:pt>
                <c:pt idx="117">
                  <c:v>Sep-16</c:v>
                </c:pt>
                <c:pt idx="118">
                  <c:v>Oct-16</c:v>
                </c:pt>
                <c:pt idx="119">
                  <c:v>Nov-16</c:v>
                </c:pt>
                <c:pt idx="120">
                  <c:v>Dec-16</c:v>
                </c:pt>
                <c:pt idx="121">
                  <c:v>Jan-17</c:v>
                </c:pt>
                <c:pt idx="122">
                  <c:v>Feb-17</c:v>
                </c:pt>
              </c:strCache>
            </c:strRef>
          </c:cat>
          <c:val>
            <c:numRef>
              <c:f>Feuil1!$C$2:$C$124</c:f>
              <c:numCache>
                <c:formatCode>_(* #,##0_);_(* \(#,##0\);_(* "-"??_);_(@_)</c:formatCode>
                <c:ptCount val="123"/>
                <c:pt idx="0" formatCode="General">
                  <c:v>0</c:v>
                </c:pt>
                <c:pt idx="1">
                  <c:v>108.589072</c:v>
                </c:pt>
                <c:pt idx="2">
                  <c:v>110.177581</c:v>
                </c:pt>
                <c:pt idx="3">
                  <c:v>111.535623</c:v>
                </c:pt>
                <c:pt idx="4">
                  <c:v>112.950429</c:v>
                </c:pt>
                <c:pt idx="5">
                  <c:v>114.249342</c:v>
                </c:pt>
                <c:pt idx="6">
                  <c:v>115.577116</c:v>
                </c:pt>
                <c:pt idx="7">
                  <c:v>116.91407700000001</c:v>
                </c:pt>
                <c:pt idx="8">
                  <c:v>118.429878</c:v>
                </c:pt>
                <c:pt idx="9">
                  <c:v>120.17496199999999</c:v>
                </c:pt>
                <c:pt idx="10">
                  <c:v>121.99184700000001</c:v>
                </c:pt>
                <c:pt idx="11">
                  <c:v>127.301759</c:v>
                </c:pt>
                <c:pt idx="12">
                  <c:v>130.44197399999999</c:v>
                </c:pt>
                <c:pt idx="13">
                  <c:v>144.98122100000001</c:v>
                </c:pt>
                <c:pt idx="14">
                  <c:v>155.35168899999999</c:v>
                </c:pt>
                <c:pt idx="15">
                  <c:v>165.89025599999999</c:v>
                </c:pt>
                <c:pt idx="16">
                  <c:v>178.91748000000001</c:v>
                </c:pt>
                <c:pt idx="17">
                  <c:v>191.30376100000001</c:v>
                </c:pt>
                <c:pt idx="18">
                  <c:v>201.69064</c:v>
                </c:pt>
                <c:pt idx="19">
                  <c:v>215.09109599999999</c:v>
                </c:pt>
                <c:pt idx="20">
                  <c:v>206.09500600000001</c:v>
                </c:pt>
                <c:pt idx="21">
                  <c:v>199.83845400000001</c:v>
                </c:pt>
                <c:pt idx="22">
                  <c:v>192.846093</c:v>
                </c:pt>
                <c:pt idx="23">
                  <c:v>183.25876099999999</c:v>
                </c:pt>
                <c:pt idx="24">
                  <c:v>182.104354</c:v>
                </c:pt>
                <c:pt idx="25">
                  <c:v>189.48965999999999</c:v>
                </c:pt>
                <c:pt idx="26">
                  <c:v>204.771445</c:v>
                </c:pt>
                <c:pt idx="27">
                  <c:v>223.87298899999999</c:v>
                </c:pt>
                <c:pt idx="28">
                  <c:v>247.316194</c:v>
                </c:pt>
                <c:pt idx="29">
                  <c:v>270.81391400000001</c:v>
                </c:pt>
                <c:pt idx="30">
                  <c:v>293.36577899999997</c:v>
                </c:pt>
                <c:pt idx="31">
                  <c:v>312.07214399999998</c:v>
                </c:pt>
                <c:pt idx="32">
                  <c:v>342.98482100000001</c:v>
                </c:pt>
                <c:pt idx="33">
                  <c:v>334.53975600000001</c:v>
                </c:pt>
                <c:pt idx="34">
                  <c:v>336.37639999999999</c:v>
                </c:pt>
                <c:pt idx="35">
                  <c:v>331.63206100000002</c:v>
                </c:pt>
                <c:pt idx="36">
                  <c:v>321.52501799999999</c:v>
                </c:pt>
                <c:pt idx="37">
                  <c:v>307.933559</c:v>
                </c:pt>
                <c:pt idx="38">
                  <c:v>295.71916700000003</c:v>
                </c:pt>
                <c:pt idx="39">
                  <c:v>287.94126299999999</c:v>
                </c:pt>
                <c:pt idx="40">
                  <c:v>282.35761200000002</c:v>
                </c:pt>
                <c:pt idx="41">
                  <c:v>277.937027</c:v>
                </c:pt>
                <c:pt idx="42">
                  <c:v>271.48592200000002</c:v>
                </c:pt>
                <c:pt idx="43">
                  <c:v>262.06442099999998</c:v>
                </c:pt>
                <c:pt idx="44">
                  <c:v>250.59149199999999</c:v>
                </c:pt>
                <c:pt idx="45">
                  <c:v>232.49458799999999</c:v>
                </c:pt>
                <c:pt idx="46">
                  <c:v>217.84109699999999</c:v>
                </c:pt>
                <c:pt idx="47">
                  <c:v>204.81206900000001</c:v>
                </c:pt>
                <c:pt idx="48">
                  <c:v>195.621353</c:v>
                </c:pt>
                <c:pt idx="49">
                  <c:v>191.09823600000001</c:v>
                </c:pt>
                <c:pt idx="50">
                  <c:v>191.40359799999999</c:v>
                </c:pt>
                <c:pt idx="51">
                  <c:v>196.400644</c:v>
                </c:pt>
                <c:pt idx="52">
                  <c:v>205.84304399999999</c:v>
                </c:pt>
                <c:pt idx="53">
                  <c:v>217.56952100000001</c:v>
                </c:pt>
                <c:pt idx="54">
                  <c:v>230.70225500000001</c:v>
                </c:pt>
                <c:pt idx="55">
                  <c:v>242.67792800000001</c:v>
                </c:pt>
                <c:pt idx="56">
                  <c:v>252.50040799999999</c:v>
                </c:pt>
                <c:pt idx="57">
                  <c:v>265.158344</c:v>
                </c:pt>
                <c:pt idx="58">
                  <c:v>267.56979699999999</c:v>
                </c:pt>
                <c:pt idx="59">
                  <c:v>272.64688999999998</c:v>
                </c:pt>
                <c:pt idx="60">
                  <c:v>275.309099</c:v>
                </c:pt>
                <c:pt idx="61">
                  <c:v>277.228182</c:v>
                </c:pt>
                <c:pt idx="62">
                  <c:v>277.14641499999999</c:v>
                </c:pt>
                <c:pt idx="63">
                  <c:v>277.361107</c:v>
                </c:pt>
                <c:pt idx="64">
                  <c:v>278.22341</c:v>
                </c:pt>
                <c:pt idx="65">
                  <c:v>282.355662</c:v>
                </c:pt>
                <c:pt idx="66">
                  <c:v>286.37302099999999</c:v>
                </c:pt>
                <c:pt idx="67">
                  <c:v>290.84550899999999</c:v>
                </c:pt>
                <c:pt idx="68">
                  <c:v>292.41557499999999</c:v>
                </c:pt>
                <c:pt idx="69">
                  <c:v>294.23273399999999</c:v>
                </c:pt>
                <c:pt idx="70">
                  <c:v>295.43357400000002</c:v>
                </c:pt>
                <c:pt idx="71">
                  <c:v>298.13989500000002</c:v>
                </c:pt>
                <c:pt idx="72">
                  <c:v>302.50489099999999</c:v>
                </c:pt>
                <c:pt idx="73">
                  <c:v>310.651251</c:v>
                </c:pt>
                <c:pt idx="74">
                  <c:v>322.342375</c:v>
                </c:pt>
                <c:pt idx="75">
                  <c:v>335.02301</c:v>
                </c:pt>
                <c:pt idx="76">
                  <c:v>349.48748599999999</c:v>
                </c:pt>
                <c:pt idx="77">
                  <c:v>363.280462</c:v>
                </c:pt>
                <c:pt idx="78">
                  <c:v>374.64348899999999</c:v>
                </c:pt>
                <c:pt idx="79">
                  <c:v>381.37231000000003</c:v>
                </c:pt>
                <c:pt idx="80">
                  <c:v>393.85853300000002</c:v>
                </c:pt>
                <c:pt idx="81">
                  <c:v>382.92892699999999</c:v>
                </c:pt>
                <c:pt idx="82">
                  <c:v>382.22719699999999</c:v>
                </c:pt>
                <c:pt idx="83">
                  <c:v>382.184101</c:v>
                </c:pt>
                <c:pt idx="84">
                  <c:v>382.81699400000002</c:v>
                </c:pt>
                <c:pt idx="85">
                  <c:v>384.39168599999999</c:v>
                </c:pt>
                <c:pt idx="86">
                  <c:v>389.21157899999997</c:v>
                </c:pt>
                <c:pt idx="87">
                  <c:v>397.91378600000002</c:v>
                </c:pt>
                <c:pt idx="88">
                  <c:v>410.07957299999998</c:v>
                </c:pt>
                <c:pt idx="89">
                  <c:v>423.90987200000001</c:v>
                </c:pt>
                <c:pt idx="90">
                  <c:v>438.454409</c:v>
                </c:pt>
                <c:pt idx="91">
                  <c:v>450.500159</c:v>
                </c:pt>
                <c:pt idx="92">
                  <c:v>465.88089200000002</c:v>
                </c:pt>
                <c:pt idx="93">
                  <c:v>462.70687199999998</c:v>
                </c:pt>
                <c:pt idx="94">
                  <c:v>466.39550700000001</c:v>
                </c:pt>
                <c:pt idx="95">
                  <c:v>473.87135599999999</c:v>
                </c:pt>
                <c:pt idx="96">
                  <c:v>488.21264400000001</c:v>
                </c:pt>
                <c:pt idx="97">
                  <c:v>509.93161400000002</c:v>
                </c:pt>
                <c:pt idx="98">
                  <c:v>536.32298200000002</c:v>
                </c:pt>
                <c:pt idx="99">
                  <c:v>562.25126299999999</c:v>
                </c:pt>
                <c:pt idx="100">
                  <c:v>588.48677999999995</c:v>
                </c:pt>
                <c:pt idx="101">
                  <c:v>607.976358</c:v>
                </c:pt>
                <c:pt idx="102">
                  <c:v>620.88405899999998</c:v>
                </c:pt>
                <c:pt idx="103">
                  <c:v>633.00098800000001</c:v>
                </c:pt>
                <c:pt idx="104">
                  <c:v>643.62339699999995</c:v>
                </c:pt>
                <c:pt idx="105">
                  <c:v>650.32553199999995</c:v>
                </c:pt>
                <c:pt idx="106">
                  <c:v>650.57941100000005</c:v>
                </c:pt>
                <c:pt idx="107">
                  <c:v>650.90384100000006</c:v>
                </c:pt>
                <c:pt idx="108">
                  <c:v>639.555566</c:v>
                </c:pt>
                <c:pt idx="109">
                  <c:v>689.26906899999994</c:v>
                </c:pt>
                <c:pt idx="110">
                  <c:v>732.00388599999997</c:v>
                </c:pt>
                <c:pt idx="111">
                  <c:v>786.91306199999997</c:v>
                </c:pt>
                <c:pt idx="112">
                  <c:v>849.63065400000005</c:v>
                </c:pt>
                <c:pt idx="113">
                  <c:v>893.28038500000002</c:v>
                </c:pt>
                <c:pt idx="114">
                  <c:v>915.06809199999998</c:v>
                </c:pt>
                <c:pt idx="115">
                  <c:v>937.46311200000002</c:v>
                </c:pt>
                <c:pt idx="116">
                  <c:v>961.79483600000003</c:v>
                </c:pt>
                <c:pt idx="117">
                  <c:v>985.71800800000005</c:v>
                </c:pt>
                <c:pt idx="118">
                  <c:v>1007.10223</c:v>
                </c:pt>
                <c:pt idx="119">
                  <c:v>1025.7002199999999</c:v>
                </c:pt>
                <c:pt idx="120">
                  <c:v>1039.76387</c:v>
                </c:pt>
                <c:pt idx="121">
                  <c:v>1050.62986</c:v>
                </c:pt>
                <c:pt idx="122">
                  <c:v>1058.40518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19-4646-A2B2-59AA86874472}"/>
            </c:ext>
          </c:extLst>
        </c:ser>
        <c:ser>
          <c:idx val="2"/>
          <c:order val="2"/>
          <c:tx>
            <c:v>Total Bakken area oil Production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Feuil1!$A$2:$A$124</c:f>
              <c:strCache>
                <c:ptCount val="123"/>
                <c:pt idx="0">
                  <c:v>Month</c:v>
                </c:pt>
                <c:pt idx="1">
                  <c:v>Jan-07</c:v>
                </c:pt>
                <c:pt idx="2">
                  <c:v>Feb-07</c:v>
                </c:pt>
                <c:pt idx="3">
                  <c:v>Mar-07</c:v>
                </c:pt>
                <c:pt idx="4">
                  <c:v>Apr-07</c:v>
                </c:pt>
                <c:pt idx="5">
                  <c:v>May-07</c:v>
                </c:pt>
                <c:pt idx="6">
                  <c:v>Jun-07</c:v>
                </c:pt>
                <c:pt idx="7">
                  <c:v>Jul-07</c:v>
                </c:pt>
                <c:pt idx="8">
                  <c:v>Aug-07</c:v>
                </c:pt>
                <c:pt idx="9">
                  <c:v>Sep-07</c:v>
                </c:pt>
                <c:pt idx="10">
                  <c:v>Oct-07</c:v>
                </c:pt>
                <c:pt idx="11">
                  <c:v>Nov-07</c:v>
                </c:pt>
                <c:pt idx="12">
                  <c:v>Dec-07</c:v>
                </c:pt>
                <c:pt idx="13">
                  <c:v>Jan-08</c:v>
                </c:pt>
                <c:pt idx="14">
                  <c:v>Feb-08</c:v>
                </c:pt>
                <c:pt idx="15">
                  <c:v>Mar-08</c:v>
                </c:pt>
                <c:pt idx="16">
                  <c:v>Apr-08</c:v>
                </c:pt>
                <c:pt idx="17">
                  <c:v>May-08</c:v>
                </c:pt>
                <c:pt idx="18">
                  <c:v>Jun-08</c:v>
                </c:pt>
                <c:pt idx="19">
                  <c:v>Jul-08</c:v>
                </c:pt>
                <c:pt idx="20">
                  <c:v>Aug-08</c:v>
                </c:pt>
                <c:pt idx="21">
                  <c:v>Sep-08</c:v>
                </c:pt>
                <c:pt idx="22">
                  <c:v>Oct-08</c:v>
                </c:pt>
                <c:pt idx="23">
                  <c:v>Nov-08</c:v>
                </c:pt>
                <c:pt idx="24">
                  <c:v>Dec-08</c:v>
                </c:pt>
                <c:pt idx="25">
                  <c:v>Jan-09</c:v>
                </c:pt>
                <c:pt idx="26">
                  <c:v>Feb-09</c:v>
                </c:pt>
                <c:pt idx="27">
                  <c:v>Mar-09</c:v>
                </c:pt>
                <c:pt idx="28">
                  <c:v>Apr-09</c:v>
                </c:pt>
                <c:pt idx="29">
                  <c:v>May-09</c:v>
                </c:pt>
                <c:pt idx="30">
                  <c:v>Jun-09</c:v>
                </c:pt>
                <c:pt idx="31">
                  <c:v>Jul-09</c:v>
                </c:pt>
                <c:pt idx="32">
                  <c:v>Aug-09</c:v>
                </c:pt>
                <c:pt idx="33">
                  <c:v>Sep-09</c:v>
                </c:pt>
                <c:pt idx="34">
                  <c:v>Oct-09</c:v>
                </c:pt>
                <c:pt idx="35">
                  <c:v>Nov-09</c:v>
                </c:pt>
                <c:pt idx="36">
                  <c:v>Dec-09</c:v>
                </c:pt>
                <c:pt idx="37">
                  <c:v>Jan-10</c:v>
                </c:pt>
                <c:pt idx="38">
                  <c:v>Feb-10</c:v>
                </c:pt>
                <c:pt idx="39">
                  <c:v>Mar-10</c:v>
                </c:pt>
                <c:pt idx="40">
                  <c:v>Apr-10</c:v>
                </c:pt>
                <c:pt idx="41">
                  <c:v>May-10</c:v>
                </c:pt>
                <c:pt idx="42">
                  <c:v>Jun-10</c:v>
                </c:pt>
                <c:pt idx="43">
                  <c:v>Jul-10</c:v>
                </c:pt>
                <c:pt idx="44">
                  <c:v>Aug-10</c:v>
                </c:pt>
                <c:pt idx="45">
                  <c:v>Sep-10</c:v>
                </c:pt>
                <c:pt idx="46">
                  <c:v>Oct-10</c:v>
                </c:pt>
                <c:pt idx="47">
                  <c:v>Nov-10</c:v>
                </c:pt>
                <c:pt idx="48">
                  <c:v>Dec-10</c:v>
                </c:pt>
                <c:pt idx="49">
                  <c:v>Jan-11</c:v>
                </c:pt>
                <c:pt idx="50">
                  <c:v>Feb-11</c:v>
                </c:pt>
                <c:pt idx="51">
                  <c:v>Mar-11</c:v>
                </c:pt>
                <c:pt idx="52">
                  <c:v>Apr-11</c:v>
                </c:pt>
                <c:pt idx="53">
                  <c:v>May-11</c:v>
                </c:pt>
                <c:pt idx="54">
                  <c:v>Jun-11</c:v>
                </c:pt>
                <c:pt idx="55">
                  <c:v>Jul-11</c:v>
                </c:pt>
                <c:pt idx="56">
                  <c:v>Aug-11</c:v>
                </c:pt>
                <c:pt idx="57">
                  <c:v>Sep-11</c:v>
                </c:pt>
                <c:pt idx="58">
                  <c:v>Oct-11</c:v>
                </c:pt>
                <c:pt idx="59">
                  <c:v>Nov-11</c:v>
                </c:pt>
                <c:pt idx="60">
                  <c:v>Dec-11</c:v>
                </c:pt>
                <c:pt idx="61">
                  <c:v>Jan-12</c:v>
                </c:pt>
                <c:pt idx="62">
                  <c:v>Feb-12</c:v>
                </c:pt>
                <c:pt idx="63">
                  <c:v>Mar-12</c:v>
                </c:pt>
                <c:pt idx="64">
                  <c:v>Apr-12</c:v>
                </c:pt>
                <c:pt idx="65">
                  <c:v>May-12</c:v>
                </c:pt>
                <c:pt idx="66">
                  <c:v>Jun-12</c:v>
                </c:pt>
                <c:pt idx="67">
                  <c:v>Jul-12</c:v>
                </c:pt>
                <c:pt idx="68">
                  <c:v>Aug-12</c:v>
                </c:pt>
                <c:pt idx="69">
                  <c:v>Sep-12</c:v>
                </c:pt>
                <c:pt idx="70">
                  <c:v>Oct-12</c:v>
                </c:pt>
                <c:pt idx="71">
                  <c:v>Nov-12</c:v>
                </c:pt>
                <c:pt idx="72">
                  <c:v>Dec-12</c:v>
                </c:pt>
                <c:pt idx="73">
                  <c:v>Jan-13</c:v>
                </c:pt>
                <c:pt idx="74">
                  <c:v>Feb-13</c:v>
                </c:pt>
                <c:pt idx="75">
                  <c:v>Mar-13</c:v>
                </c:pt>
                <c:pt idx="76">
                  <c:v>Apr-13</c:v>
                </c:pt>
                <c:pt idx="77">
                  <c:v>May-13</c:v>
                </c:pt>
                <c:pt idx="78">
                  <c:v>Jun-13</c:v>
                </c:pt>
                <c:pt idx="79">
                  <c:v>Jul-13</c:v>
                </c:pt>
                <c:pt idx="80">
                  <c:v>Aug-13</c:v>
                </c:pt>
                <c:pt idx="81">
                  <c:v>Sep-13</c:v>
                </c:pt>
                <c:pt idx="82">
                  <c:v>Oct-13</c:v>
                </c:pt>
                <c:pt idx="83">
                  <c:v>Nov-13</c:v>
                </c:pt>
                <c:pt idx="84">
                  <c:v>Dec-13</c:v>
                </c:pt>
                <c:pt idx="85">
                  <c:v>Jan-14</c:v>
                </c:pt>
                <c:pt idx="86">
                  <c:v>Feb-14</c:v>
                </c:pt>
                <c:pt idx="87">
                  <c:v>Mar-14</c:v>
                </c:pt>
                <c:pt idx="88">
                  <c:v>Apr-14</c:v>
                </c:pt>
                <c:pt idx="89">
                  <c:v>May-14</c:v>
                </c:pt>
                <c:pt idx="90">
                  <c:v>Jun-14</c:v>
                </c:pt>
                <c:pt idx="91">
                  <c:v>Jul-14</c:v>
                </c:pt>
                <c:pt idx="92">
                  <c:v>Aug-14</c:v>
                </c:pt>
                <c:pt idx="93">
                  <c:v>Sep-14</c:v>
                </c:pt>
                <c:pt idx="94">
                  <c:v>Oct-14</c:v>
                </c:pt>
                <c:pt idx="95">
                  <c:v>Nov-14</c:v>
                </c:pt>
                <c:pt idx="96">
                  <c:v>Dec-14</c:v>
                </c:pt>
                <c:pt idx="97">
                  <c:v>Jan-15</c:v>
                </c:pt>
                <c:pt idx="98">
                  <c:v>Feb-15</c:v>
                </c:pt>
                <c:pt idx="99">
                  <c:v>Mar-15</c:v>
                </c:pt>
                <c:pt idx="100">
                  <c:v>Apr-15</c:v>
                </c:pt>
                <c:pt idx="101">
                  <c:v>May-15</c:v>
                </c:pt>
                <c:pt idx="102">
                  <c:v>Jun-15</c:v>
                </c:pt>
                <c:pt idx="103">
                  <c:v>Jul-15</c:v>
                </c:pt>
                <c:pt idx="104">
                  <c:v>Aug-15</c:v>
                </c:pt>
                <c:pt idx="105">
                  <c:v>Sep-15</c:v>
                </c:pt>
                <c:pt idx="106">
                  <c:v>Oct-15</c:v>
                </c:pt>
                <c:pt idx="107">
                  <c:v>Nov-15</c:v>
                </c:pt>
                <c:pt idx="108">
                  <c:v>Dec-15</c:v>
                </c:pt>
                <c:pt idx="109">
                  <c:v>Jan-16</c:v>
                </c:pt>
                <c:pt idx="110">
                  <c:v>Feb-16</c:v>
                </c:pt>
                <c:pt idx="111">
                  <c:v>Mar-16</c:v>
                </c:pt>
                <c:pt idx="112">
                  <c:v>Apr-16</c:v>
                </c:pt>
                <c:pt idx="113">
                  <c:v>May-16</c:v>
                </c:pt>
                <c:pt idx="114">
                  <c:v>Jun-16</c:v>
                </c:pt>
                <c:pt idx="115">
                  <c:v>Jul-16</c:v>
                </c:pt>
                <c:pt idx="116">
                  <c:v>Aug-16</c:v>
                </c:pt>
                <c:pt idx="117">
                  <c:v>Sep-16</c:v>
                </c:pt>
                <c:pt idx="118">
                  <c:v>Oct-16</c:v>
                </c:pt>
                <c:pt idx="119">
                  <c:v>Nov-16</c:v>
                </c:pt>
                <c:pt idx="120">
                  <c:v>Dec-16</c:v>
                </c:pt>
                <c:pt idx="121">
                  <c:v>Jan-17</c:v>
                </c:pt>
                <c:pt idx="122">
                  <c:v>Feb-17</c:v>
                </c:pt>
              </c:strCache>
            </c:strRef>
          </c:cat>
          <c:val>
            <c:numRef>
              <c:f>Feuil1!$D$2:$D$124</c:f>
              <c:numCache>
                <c:formatCode>_(* #,##0_);_(* \(#,##0\);_(* "-"??_);_(@_)</c:formatCode>
                <c:ptCount val="123"/>
                <c:pt idx="0" formatCode="General">
                  <c:v>0</c:v>
                </c:pt>
                <c:pt idx="1">
                  <c:v>132</c:v>
                </c:pt>
                <c:pt idx="2">
                  <c:v>132</c:v>
                </c:pt>
                <c:pt idx="3">
                  <c:v>133</c:v>
                </c:pt>
                <c:pt idx="4">
                  <c:v>133</c:v>
                </c:pt>
                <c:pt idx="5">
                  <c:v>137</c:v>
                </c:pt>
                <c:pt idx="6">
                  <c:v>136</c:v>
                </c:pt>
                <c:pt idx="7">
                  <c:v>138</c:v>
                </c:pt>
                <c:pt idx="8">
                  <c:v>140</c:v>
                </c:pt>
                <c:pt idx="9">
                  <c:v>140</c:v>
                </c:pt>
                <c:pt idx="10">
                  <c:v>145</c:v>
                </c:pt>
                <c:pt idx="11">
                  <c:v>143</c:v>
                </c:pt>
                <c:pt idx="12">
                  <c:v>147</c:v>
                </c:pt>
                <c:pt idx="13">
                  <c:v>148</c:v>
                </c:pt>
                <c:pt idx="14">
                  <c:v>147</c:v>
                </c:pt>
                <c:pt idx="15">
                  <c:v>153</c:v>
                </c:pt>
                <c:pt idx="16">
                  <c:v>160</c:v>
                </c:pt>
                <c:pt idx="17">
                  <c:v>167</c:v>
                </c:pt>
                <c:pt idx="18">
                  <c:v>177</c:v>
                </c:pt>
                <c:pt idx="19">
                  <c:v>182</c:v>
                </c:pt>
                <c:pt idx="20">
                  <c:v>188</c:v>
                </c:pt>
                <c:pt idx="21">
                  <c:v>202</c:v>
                </c:pt>
                <c:pt idx="22">
                  <c:v>217</c:v>
                </c:pt>
                <c:pt idx="23">
                  <c:v>229</c:v>
                </c:pt>
                <c:pt idx="24">
                  <c:v>214</c:v>
                </c:pt>
                <c:pt idx="25">
                  <c:v>198</c:v>
                </c:pt>
                <c:pt idx="26">
                  <c:v>204</c:v>
                </c:pt>
                <c:pt idx="27">
                  <c:v>208</c:v>
                </c:pt>
                <c:pt idx="28">
                  <c:v>210</c:v>
                </c:pt>
                <c:pt idx="29">
                  <c:v>218</c:v>
                </c:pt>
                <c:pt idx="30">
                  <c:v>226</c:v>
                </c:pt>
                <c:pt idx="31">
                  <c:v>238</c:v>
                </c:pt>
                <c:pt idx="32">
                  <c:v>242</c:v>
                </c:pt>
                <c:pt idx="33">
                  <c:v>248</c:v>
                </c:pt>
                <c:pt idx="34">
                  <c:v>251</c:v>
                </c:pt>
                <c:pt idx="35">
                  <c:v>254</c:v>
                </c:pt>
                <c:pt idx="36">
                  <c:v>251</c:v>
                </c:pt>
                <c:pt idx="37">
                  <c:v>249</c:v>
                </c:pt>
                <c:pt idx="38">
                  <c:v>271</c:v>
                </c:pt>
                <c:pt idx="39">
                  <c:v>286</c:v>
                </c:pt>
                <c:pt idx="40">
                  <c:v>293</c:v>
                </c:pt>
                <c:pt idx="41">
                  <c:v>309</c:v>
                </c:pt>
                <c:pt idx="42">
                  <c:v>323</c:v>
                </c:pt>
                <c:pt idx="43">
                  <c:v>332</c:v>
                </c:pt>
                <c:pt idx="44">
                  <c:v>341</c:v>
                </c:pt>
                <c:pt idx="45">
                  <c:v>357</c:v>
                </c:pt>
                <c:pt idx="46">
                  <c:v>356</c:v>
                </c:pt>
                <c:pt idx="47">
                  <c:v>370</c:v>
                </c:pt>
                <c:pt idx="48">
                  <c:v>356</c:v>
                </c:pt>
                <c:pt idx="49">
                  <c:v>354</c:v>
                </c:pt>
                <c:pt idx="50">
                  <c:v>360</c:v>
                </c:pt>
                <c:pt idx="51">
                  <c:v>372</c:v>
                </c:pt>
                <c:pt idx="52">
                  <c:v>363</c:v>
                </c:pt>
                <c:pt idx="53">
                  <c:v>376</c:v>
                </c:pt>
                <c:pt idx="54">
                  <c:v>398</c:v>
                </c:pt>
                <c:pt idx="55">
                  <c:v>439</c:v>
                </c:pt>
                <c:pt idx="56">
                  <c:v>458</c:v>
                </c:pt>
                <c:pt idx="57">
                  <c:v>477</c:v>
                </c:pt>
                <c:pt idx="58">
                  <c:v>504</c:v>
                </c:pt>
                <c:pt idx="59">
                  <c:v>525</c:v>
                </c:pt>
                <c:pt idx="60">
                  <c:v>549</c:v>
                </c:pt>
                <c:pt idx="61">
                  <c:v>562</c:v>
                </c:pt>
                <c:pt idx="62">
                  <c:v>575</c:v>
                </c:pt>
                <c:pt idx="63">
                  <c:v>595</c:v>
                </c:pt>
                <c:pt idx="64">
                  <c:v>631</c:v>
                </c:pt>
                <c:pt idx="65">
                  <c:v>663</c:v>
                </c:pt>
                <c:pt idx="66">
                  <c:v>681</c:v>
                </c:pt>
                <c:pt idx="67">
                  <c:v>698</c:v>
                </c:pt>
                <c:pt idx="68">
                  <c:v>727</c:v>
                </c:pt>
                <c:pt idx="69">
                  <c:v>753</c:v>
                </c:pt>
                <c:pt idx="70">
                  <c:v>777</c:v>
                </c:pt>
                <c:pt idx="71">
                  <c:v>764</c:v>
                </c:pt>
                <c:pt idx="72">
                  <c:v>796</c:v>
                </c:pt>
                <c:pt idx="73">
                  <c:v>766</c:v>
                </c:pt>
                <c:pt idx="74">
                  <c:v>810</c:v>
                </c:pt>
                <c:pt idx="75">
                  <c:v>817</c:v>
                </c:pt>
                <c:pt idx="76">
                  <c:v>825</c:v>
                </c:pt>
                <c:pt idx="77">
                  <c:v>841</c:v>
                </c:pt>
                <c:pt idx="78">
                  <c:v>854</c:v>
                </c:pt>
                <c:pt idx="79">
                  <c:v>906</c:v>
                </c:pt>
                <c:pt idx="80">
                  <c:v>945</c:v>
                </c:pt>
                <c:pt idx="81">
                  <c:v>965</c:v>
                </c:pt>
                <c:pt idx="82">
                  <c:v>976</c:v>
                </c:pt>
                <c:pt idx="83">
                  <c:v>1009</c:v>
                </c:pt>
                <c:pt idx="84">
                  <c:v>957</c:v>
                </c:pt>
                <c:pt idx="85">
                  <c:v>967</c:v>
                </c:pt>
                <c:pt idx="86">
                  <c:v>982</c:v>
                </c:pt>
                <c:pt idx="87">
                  <c:v>1005</c:v>
                </c:pt>
                <c:pt idx="88">
                  <c:v>1034</c:v>
                </c:pt>
                <c:pt idx="89">
                  <c:v>1067</c:v>
                </c:pt>
                <c:pt idx="90">
                  <c:v>1121</c:v>
                </c:pt>
                <c:pt idx="91">
                  <c:v>1146</c:v>
                </c:pt>
                <c:pt idx="92">
                  <c:v>1164</c:v>
                </c:pt>
                <c:pt idx="93">
                  <c:v>1217</c:v>
                </c:pt>
                <c:pt idx="94">
                  <c:v>1216</c:v>
                </c:pt>
                <c:pt idx="95">
                  <c:v>1222</c:v>
                </c:pt>
                <c:pt idx="96">
                  <c:v>1263</c:v>
                </c:pt>
                <c:pt idx="97">
                  <c:v>1224</c:v>
                </c:pt>
                <c:pt idx="98">
                  <c:v>1214</c:v>
                </c:pt>
                <c:pt idx="99">
                  <c:v>1224</c:v>
                </c:pt>
                <c:pt idx="100">
                  <c:v>1201</c:v>
                </c:pt>
                <c:pt idx="101">
                  <c:v>1233</c:v>
                </c:pt>
                <c:pt idx="102">
                  <c:v>1240</c:v>
                </c:pt>
                <c:pt idx="103">
                  <c:v>1235</c:v>
                </c:pt>
                <c:pt idx="104">
                  <c:v>1214</c:v>
                </c:pt>
                <c:pt idx="105">
                  <c:v>1187</c:v>
                </c:pt>
                <c:pt idx="106">
                  <c:v>1197</c:v>
                </c:pt>
                <c:pt idx="107">
                  <c:v>1204</c:v>
                </c:pt>
                <c:pt idx="108">
                  <c:v>1173</c:v>
                </c:pt>
                <c:pt idx="109">
                  <c:v>1137</c:v>
                </c:pt>
                <c:pt idx="110">
                  <c:v>1140</c:v>
                </c:pt>
                <c:pt idx="111">
                  <c:v>1132</c:v>
                </c:pt>
                <c:pt idx="112">
                  <c:v>1066</c:v>
                </c:pt>
                <c:pt idx="113">
                  <c:v>1069</c:v>
                </c:pt>
                <c:pt idx="114">
                  <c:v>1048</c:v>
                </c:pt>
                <c:pt idx="115">
                  <c:v>1049</c:v>
                </c:pt>
                <c:pt idx="116">
                  <c:v>1000</c:v>
                </c:pt>
                <c:pt idx="117">
                  <c:v>986</c:v>
                </c:pt>
                <c:pt idx="118">
                  <c:v>1059</c:v>
                </c:pt>
                <c:pt idx="119">
                  <c:v>1046</c:v>
                </c:pt>
                <c:pt idx="120">
                  <c:v>960</c:v>
                </c:pt>
                <c:pt idx="121">
                  <c:v>993</c:v>
                </c:pt>
                <c:pt idx="122">
                  <c:v>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19-4646-A2B2-59AA86874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444304"/>
        <c:axId val="135444696"/>
      </c:lineChart>
      <c:catAx>
        <c:axId val="135444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5444696"/>
        <c:crosses val="autoZero"/>
        <c:auto val="1"/>
        <c:lblAlgn val="ctr"/>
        <c:lblOffset val="100"/>
        <c:noMultiLvlLbl val="0"/>
      </c:catAx>
      <c:valAx>
        <c:axId val="13544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54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549353906596408"/>
          <c:y val="0.47076150697970498"/>
          <c:w val="0.33514171974991963"/>
          <c:h val="0.20407679927455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084E8-45A6-4D8E-A3A7-7772D336D43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1547206-4510-4FBC-A441-00E806A57DB2}">
      <dgm:prSet phldrT="[Texte]" custT="1"/>
      <dgm:spPr/>
      <dgm:t>
        <a:bodyPr/>
        <a:lstStyle/>
        <a:p>
          <a:r>
            <a:rPr lang="fr-FR" sz="2800" dirty="0" err="1"/>
            <a:t>Generation</a:t>
          </a:r>
          <a:r>
            <a:rPr lang="fr-FR" sz="2800" dirty="0"/>
            <a:t> </a:t>
          </a:r>
        </a:p>
        <a:p>
          <a:r>
            <a:rPr lang="fr-FR" sz="1800" dirty="0"/>
            <a:t>7500/0.05 = 150000 Gb</a:t>
          </a:r>
        </a:p>
      </dgm:t>
    </dgm:pt>
    <dgm:pt modelId="{B394DFDC-F4C1-42A1-BAA7-FC1555057017}" type="parTrans" cxnId="{5B8DA318-B321-4B46-991B-18E0BA7BAC02}">
      <dgm:prSet/>
      <dgm:spPr/>
      <dgm:t>
        <a:bodyPr/>
        <a:lstStyle/>
        <a:p>
          <a:endParaRPr lang="fr-FR"/>
        </a:p>
      </dgm:t>
    </dgm:pt>
    <dgm:pt modelId="{033BE891-B07B-4F3B-81F2-D8BFF7FBD66E}" type="sibTrans" cxnId="{5B8DA318-B321-4B46-991B-18E0BA7BAC02}">
      <dgm:prSet/>
      <dgm:spPr/>
      <dgm:t>
        <a:bodyPr/>
        <a:lstStyle/>
        <a:p>
          <a:endParaRPr lang="fr-FR"/>
        </a:p>
      </dgm:t>
    </dgm:pt>
    <dgm:pt modelId="{95AC09C7-246E-4503-B253-8DC0A371B801}">
      <dgm:prSet phldrT="[Texte]"/>
      <dgm:spPr/>
      <dgm:t>
        <a:bodyPr/>
        <a:lstStyle/>
        <a:p>
          <a:r>
            <a:rPr lang="fr-FR" dirty="0"/>
            <a:t>Migration</a:t>
          </a:r>
        </a:p>
      </dgm:t>
    </dgm:pt>
    <dgm:pt modelId="{3544D295-3E35-43EB-A852-EE8BE3BFF0BE}" type="parTrans" cxnId="{C86E4551-A694-4AC3-BFDD-718594CBCD83}">
      <dgm:prSet/>
      <dgm:spPr/>
      <dgm:t>
        <a:bodyPr/>
        <a:lstStyle/>
        <a:p>
          <a:endParaRPr lang="fr-FR"/>
        </a:p>
      </dgm:t>
    </dgm:pt>
    <dgm:pt modelId="{1AF2555E-23CD-4FBC-A48F-1B1335C53292}" type="sibTrans" cxnId="{C86E4551-A694-4AC3-BFDD-718594CBCD83}">
      <dgm:prSet/>
      <dgm:spPr/>
      <dgm:t>
        <a:bodyPr/>
        <a:lstStyle/>
        <a:p>
          <a:endParaRPr lang="fr-FR"/>
        </a:p>
      </dgm:t>
    </dgm:pt>
    <dgm:pt modelId="{195092C6-DEC6-4C64-87DE-D76794BF6080}">
      <dgm:prSet phldrT="[Texte]"/>
      <dgm:spPr/>
      <dgm:t>
        <a:bodyPr/>
        <a:lstStyle/>
        <a:p>
          <a:r>
            <a:rPr lang="fr-FR" dirty="0" err="1"/>
            <a:t>Dismigration</a:t>
          </a:r>
          <a:r>
            <a:rPr lang="fr-FR" dirty="0"/>
            <a:t> and </a:t>
          </a:r>
          <a:r>
            <a:rPr lang="fr-FR" dirty="0" err="1"/>
            <a:t>losses</a:t>
          </a:r>
          <a:r>
            <a:rPr lang="fr-FR" dirty="0"/>
            <a:t> </a:t>
          </a:r>
        </a:p>
        <a:p>
          <a:endParaRPr lang="fr-FR" dirty="0"/>
        </a:p>
      </dgm:t>
    </dgm:pt>
    <dgm:pt modelId="{6D72921F-BFB1-4C83-819B-84C727456BEA}" type="parTrans" cxnId="{E3B35802-CEBA-47F8-8527-C76654E8B7EC}">
      <dgm:prSet/>
      <dgm:spPr/>
      <dgm:t>
        <a:bodyPr/>
        <a:lstStyle/>
        <a:p>
          <a:endParaRPr lang="fr-FR"/>
        </a:p>
      </dgm:t>
    </dgm:pt>
    <dgm:pt modelId="{F9BEACDD-A0FA-4EDC-B348-21C63738E50E}" type="sibTrans" cxnId="{E3B35802-CEBA-47F8-8527-C76654E8B7EC}">
      <dgm:prSet/>
      <dgm:spPr/>
      <dgm:t>
        <a:bodyPr/>
        <a:lstStyle/>
        <a:p>
          <a:endParaRPr lang="fr-FR"/>
        </a:p>
      </dgm:t>
    </dgm:pt>
    <dgm:pt modelId="{0FC29444-ECD7-476B-BE97-ACFD34C7C810}">
      <dgm:prSet phldrT="[Texte]" custT="1"/>
      <dgm:spPr/>
      <dgm:t>
        <a:bodyPr/>
        <a:lstStyle/>
        <a:p>
          <a:r>
            <a:rPr lang="fr-FR" sz="2000" dirty="0" err="1"/>
            <a:t>Conventional</a:t>
          </a:r>
          <a:r>
            <a:rPr lang="fr-FR" sz="2000" dirty="0"/>
            <a:t> OOIP </a:t>
          </a:r>
        </a:p>
        <a:p>
          <a:r>
            <a:rPr lang="fr-FR" sz="1800" dirty="0">
              <a:solidFill>
                <a:srgbClr val="FF0000"/>
              </a:solidFill>
            </a:rPr>
            <a:t>3000/0.4 = 7500 Gb</a:t>
          </a:r>
        </a:p>
      </dgm:t>
    </dgm:pt>
    <dgm:pt modelId="{9DE83E9C-21D9-4E07-B404-2EA3E46317DB}" type="parTrans" cxnId="{4BC95CA9-FA10-48C9-9F39-7E6CC5E333AF}">
      <dgm:prSet/>
      <dgm:spPr/>
      <dgm:t>
        <a:bodyPr/>
        <a:lstStyle/>
        <a:p>
          <a:endParaRPr lang="fr-FR"/>
        </a:p>
      </dgm:t>
    </dgm:pt>
    <dgm:pt modelId="{21BE2B89-BD5C-4815-8AA4-C3C45435F5FA}" type="sibTrans" cxnId="{4BC95CA9-FA10-48C9-9F39-7E6CC5E333AF}">
      <dgm:prSet/>
      <dgm:spPr/>
      <dgm:t>
        <a:bodyPr/>
        <a:lstStyle/>
        <a:p>
          <a:endParaRPr lang="fr-FR"/>
        </a:p>
      </dgm:t>
    </dgm:pt>
    <dgm:pt modelId="{590DC832-7758-4FE3-A7BC-84A8FAEDA4EB}">
      <dgm:prSet phldrT="[Texte]" custT="1"/>
      <dgm:spPr/>
      <dgm:t>
        <a:bodyPr/>
        <a:lstStyle/>
        <a:p>
          <a:endParaRPr lang="fr-FR" sz="3200" dirty="0">
            <a:solidFill>
              <a:schemeClr val="tx1"/>
            </a:solidFill>
          </a:endParaRPr>
        </a:p>
        <a:p>
          <a:r>
            <a:rPr lang="fr-FR" sz="2800" dirty="0">
              <a:solidFill>
                <a:schemeClr val="tx1"/>
              </a:solidFill>
            </a:rPr>
            <a:t>OIP </a:t>
          </a:r>
          <a:r>
            <a:rPr lang="fr-FR" sz="2800" dirty="0" err="1">
              <a:solidFill>
                <a:schemeClr val="tx1"/>
              </a:solidFill>
            </a:rPr>
            <a:t>Retention</a:t>
          </a:r>
          <a:r>
            <a:rPr lang="fr-FR" sz="2800" dirty="0">
              <a:solidFill>
                <a:schemeClr val="tx1"/>
              </a:solidFill>
            </a:rPr>
            <a:t> in SR </a:t>
          </a:r>
        </a:p>
        <a:p>
          <a:r>
            <a:rPr lang="fr-FR" sz="1800" dirty="0">
              <a:solidFill>
                <a:srgbClr val="FF0000"/>
              </a:solidFill>
            </a:rPr>
            <a:t>150000/2 = 75000 Gb</a:t>
          </a:r>
        </a:p>
        <a:p>
          <a:endParaRPr lang="fr-FR" sz="1400" dirty="0"/>
        </a:p>
      </dgm:t>
    </dgm:pt>
    <dgm:pt modelId="{FACE34A2-1AF8-4496-B1A2-04989AC2CD9E}" type="parTrans" cxnId="{B7D93813-3C50-468F-9F20-7773D28C1564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fr-FR"/>
        </a:p>
      </dgm:t>
    </dgm:pt>
    <dgm:pt modelId="{A42E21D3-91CF-4ADA-90AA-30F100ECB5F9}" type="sibTrans" cxnId="{B7D93813-3C50-468F-9F20-7773D28C1564}">
      <dgm:prSet/>
      <dgm:spPr/>
      <dgm:t>
        <a:bodyPr/>
        <a:lstStyle/>
        <a:p>
          <a:endParaRPr lang="fr-FR"/>
        </a:p>
      </dgm:t>
    </dgm:pt>
    <dgm:pt modelId="{A63D2116-D23C-4564-928D-E8CB723F87A9}" type="pres">
      <dgm:prSet presAssocID="{00C084E8-45A6-4D8E-A3A7-7772D336D43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362E66A-40C9-49AD-9F76-C3E7159CB401}" type="pres">
      <dgm:prSet presAssocID="{91547206-4510-4FBC-A441-00E806A57DB2}" presName="root1" presStyleCnt="0"/>
      <dgm:spPr/>
    </dgm:pt>
    <dgm:pt modelId="{867BDEFD-9A9C-4077-BF88-5C01A545ED8F}" type="pres">
      <dgm:prSet presAssocID="{91547206-4510-4FBC-A441-00E806A57DB2}" presName="LevelOneTextNode" presStyleLbl="node0" presStyleIdx="0" presStyleCnt="1" custScaleX="163471">
        <dgm:presLayoutVars>
          <dgm:chPref val="3"/>
        </dgm:presLayoutVars>
      </dgm:prSet>
      <dgm:spPr/>
    </dgm:pt>
    <dgm:pt modelId="{CAC8F61D-D068-4A53-9B53-A60A13D8BA71}" type="pres">
      <dgm:prSet presAssocID="{91547206-4510-4FBC-A441-00E806A57DB2}" presName="level2hierChild" presStyleCnt="0"/>
      <dgm:spPr/>
    </dgm:pt>
    <dgm:pt modelId="{0F13099B-2D71-4A6A-A3B9-0D03F316C8E4}" type="pres">
      <dgm:prSet presAssocID="{3544D295-3E35-43EB-A852-EE8BE3BFF0BE}" presName="conn2-1" presStyleLbl="parChTrans1D2" presStyleIdx="0" presStyleCnt="2"/>
      <dgm:spPr/>
    </dgm:pt>
    <dgm:pt modelId="{1F17947D-19FD-479B-82C2-C163F288AB88}" type="pres">
      <dgm:prSet presAssocID="{3544D295-3E35-43EB-A852-EE8BE3BFF0BE}" presName="connTx" presStyleLbl="parChTrans1D2" presStyleIdx="0" presStyleCnt="2"/>
      <dgm:spPr/>
    </dgm:pt>
    <dgm:pt modelId="{74B02AE2-F803-4EFF-84AB-2907118268C1}" type="pres">
      <dgm:prSet presAssocID="{95AC09C7-246E-4503-B253-8DC0A371B801}" presName="root2" presStyleCnt="0"/>
      <dgm:spPr/>
    </dgm:pt>
    <dgm:pt modelId="{1D189904-8D91-4B28-A643-77931928306D}" type="pres">
      <dgm:prSet presAssocID="{95AC09C7-246E-4503-B253-8DC0A371B801}" presName="LevelTwoTextNode" presStyleLbl="node2" presStyleIdx="0" presStyleCnt="2">
        <dgm:presLayoutVars>
          <dgm:chPref val="3"/>
        </dgm:presLayoutVars>
      </dgm:prSet>
      <dgm:spPr/>
    </dgm:pt>
    <dgm:pt modelId="{605D5825-1569-461E-BB25-F305D4B75284}" type="pres">
      <dgm:prSet presAssocID="{95AC09C7-246E-4503-B253-8DC0A371B801}" presName="level3hierChild" presStyleCnt="0"/>
      <dgm:spPr/>
    </dgm:pt>
    <dgm:pt modelId="{9B01F160-B736-4C27-BA61-E422839875E7}" type="pres">
      <dgm:prSet presAssocID="{6D72921F-BFB1-4C83-819B-84C727456BEA}" presName="conn2-1" presStyleLbl="parChTrans1D3" presStyleIdx="0" presStyleCnt="2"/>
      <dgm:spPr/>
    </dgm:pt>
    <dgm:pt modelId="{46861520-4E83-45B8-9AAA-2890E9975A57}" type="pres">
      <dgm:prSet presAssocID="{6D72921F-BFB1-4C83-819B-84C727456BEA}" presName="connTx" presStyleLbl="parChTrans1D3" presStyleIdx="0" presStyleCnt="2"/>
      <dgm:spPr/>
    </dgm:pt>
    <dgm:pt modelId="{5480350C-5F4D-4533-8C83-04768BD1027A}" type="pres">
      <dgm:prSet presAssocID="{195092C6-DEC6-4C64-87DE-D76794BF6080}" presName="root2" presStyleCnt="0"/>
      <dgm:spPr/>
    </dgm:pt>
    <dgm:pt modelId="{99150F08-A00F-4FC8-910F-8FF0B36AF97E}" type="pres">
      <dgm:prSet presAssocID="{195092C6-DEC6-4C64-87DE-D76794BF6080}" presName="LevelTwoTextNode" presStyleLbl="node3" presStyleIdx="0" presStyleCnt="2" custScaleX="129229" custScaleY="135622" custLinFactNeighborX="9295" custLinFactNeighborY="-8598">
        <dgm:presLayoutVars>
          <dgm:chPref val="3"/>
        </dgm:presLayoutVars>
      </dgm:prSet>
      <dgm:spPr/>
    </dgm:pt>
    <dgm:pt modelId="{91EB70BD-C44F-44DC-A031-003A585D6C1F}" type="pres">
      <dgm:prSet presAssocID="{195092C6-DEC6-4C64-87DE-D76794BF6080}" presName="level3hierChild" presStyleCnt="0"/>
      <dgm:spPr/>
    </dgm:pt>
    <dgm:pt modelId="{46474A70-16E9-47EA-BF71-67CE2204A20E}" type="pres">
      <dgm:prSet presAssocID="{9DE83E9C-21D9-4E07-B404-2EA3E46317DB}" presName="conn2-1" presStyleLbl="parChTrans1D3" presStyleIdx="1" presStyleCnt="2"/>
      <dgm:spPr/>
    </dgm:pt>
    <dgm:pt modelId="{FB398D81-14EA-48D4-983D-D53587E863A3}" type="pres">
      <dgm:prSet presAssocID="{9DE83E9C-21D9-4E07-B404-2EA3E46317DB}" presName="connTx" presStyleLbl="parChTrans1D3" presStyleIdx="1" presStyleCnt="2"/>
      <dgm:spPr/>
    </dgm:pt>
    <dgm:pt modelId="{285986A7-EF89-4E0E-AEDB-EAABCD66D853}" type="pres">
      <dgm:prSet presAssocID="{0FC29444-ECD7-476B-BE97-ACFD34C7C810}" presName="root2" presStyleCnt="0"/>
      <dgm:spPr/>
    </dgm:pt>
    <dgm:pt modelId="{03ED00B4-7A48-4674-BEC5-1ADD96E76EB8}" type="pres">
      <dgm:prSet presAssocID="{0FC29444-ECD7-476B-BE97-ACFD34C7C810}" presName="LevelTwoTextNode" presStyleLbl="node3" presStyleIdx="1" presStyleCnt="2" custScaleX="140578">
        <dgm:presLayoutVars>
          <dgm:chPref val="3"/>
        </dgm:presLayoutVars>
      </dgm:prSet>
      <dgm:spPr/>
    </dgm:pt>
    <dgm:pt modelId="{6E1985EF-4933-4DAC-9AA8-B0BF05EB7DB5}" type="pres">
      <dgm:prSet presAssocID="{0FC29444-ECD7-476B-BE97-ACFD34C7C810}" presName="level3hierChild" presStyleCnt="0"/>
      <dgm:spPr/>
    </dgm:pt>
    <dgm:pt modelId="{1AD73C24-2DBB-444E-9331-6FFB3E937C16}" type="pres">
      <dgm:prSet presAssocID="{FACE34A2-1AF8-4496-B1A2-04989AC2CD9E}" presName="conn2-1" presStyleLbl="parChTrans1D2" presStyleIdx="1" presStyleCnt="2"/>
      <dgm:spPr/>
    </dgm:pt>
    <dgm:pt modelId="{E33E6EE8-6BA9-4E7A-AD42-4A889B065589}" type="pres">
      <dgm:prSet presAssocID="{FACE34A2-1AF8-4496-B1A2-04989AC2CD9E}" presName="connTx" presStyleLbl="parChTrans1D2" presStyleIdx="1" presStyleCnt="2"/>
      <dgm:spPr/>
    </dgm:pt>
    <dgm:pt modelId="{784DBB2C-2AD2-447E-9F7E-993A9C944693}" type="pres">
      <dgm:prSet presAssocID="{590DC832-7758-4FE3-A7BC-84A8FAEDA4EB}" presName="root2" presStyleCnt="0"/>
      <dgm:spPr/>
    </dgm:pt>
    <dgm:pt modelId="{B0EE18B4-2D82-48C7-96B4-359D17517128}" type="pres">
      <dgm:prSet presAssocID="{590DC832-7758-4FE3-A7BC-84A8FAEDA4EB}" presName="LevelTwoTextNode" presStyleLbl="node2" presStyleIdx="1" presStyleCnt="2" custScaleX="215576" custScaleY="124967" custLinFactNeighborY="0">
        <dgm:presLayoutVars>
          <dgm:chPref val="3"/>
        </dgm:presLayoutVars>
      </dgm:prSet>
      <dgm:spPr/>
    </dgm:pt>
    <dgm:pt modelId="{764CE55D-4AFF-46FF-9E57-3493077FEF0D}" type="pres">
      <dgm:prSet presAssocID="{590DC832-7758-4FE3-A7BC-84A8FAEDA4EB}" presName="level3hierChild" presStyleCnt="0"/>
      <dgm:spPr/>
    </dgm:pt>
  </dgm:ptLst>
  <dgm:cxnLst>
    <dgm:cxn modelId="{E3B35802-CEBA-47F8-8527-C76654E8B7EC}" srcId="{95AC09C7-246E-4503-B253-8DC0A371B801}" destId="{195092C6-DEC6-4C64-87DE-D76794BF6080}" srcOrd="0" destOrd="0" parTransId="{6D72921F-BFB1-4C83-819B-84C727456BEA}" sibTransId="{F9BEACDD-A0FA-4EDC-B348-21C63738E50E}"/>
    <dgm:cxn modelId="{C801D205-F14B-4BAF-8C8D-80AD1E1517C6}" type="presOf" srcId="{9DE83E9C-21D9-4E07-B404-2EA3E46317DB}" destId="{FB398D81-14EA-48D4-983D-D53587E863A3}" srcOrd="1" destOrd="0" presId="urn:microsoft.com/office/officeart/2005/8/layout/hierarchy2"/>
    <dgm:cxn modelId="{C9CF640C-DA57-47DE-AC0C-F61B8A25D149}" type="presOf" srcId="{195092C6-DEC6-4C64-87DE-D76794BF6080}" destId="{99150F08-A00F-4FC8-910F-8FF0B36AF97E}" srcOrd="0" destOrd="0" presId="urn:microsoft.com/office/officeart/2005/8/layout/hierarchy2"/>
    <dgm:cxn modelId="{B7D93813-3C50-468F-9F20-7773D28C1564}" srcId="{91547206-4510-4FBC-A441-00E806A57DB2}" destId="{590DC832-7758-4FE3-A7BC-84A8FAEDA4EB}" srcOrd="1" destOrd="0" parTransId="{FACE34A2-1AF8-4496-B1A2-04989AC2CD9E}" sibTransId="{A42E21D3-91CF-4ADA-90AA-30F100ECB5F9}"/>
    <dgm:cxn modelId="{5B8DA318-B321-4B46-991B-18E0BA7BAC02}" srcId="{00C084E8-45A6-4D8E-A3A7-7772D336D43C}" destId="{91547206-4510-4FBC-A441-00E806A57DB2}" srcOrd="0" destOrd="0" parTransId="{B394DFDC-F4C1-42A1-BAA7-FC1555057017}" sibTransId="{033BE891-B07B-4F3B-81F2-D8BFF7FBD66E}"/>
    <dgm:cxn modelId="{4C6D9E20-6245-417E-84E5-00AFDD61FF73}" type="presOf" srcId="{95AC09C7-246E-4503-B253-8DC0A371B801}" destId="{1D189904-8D91-4B28-A643-77931928306D}" srcOrd="0" destOrd="0" presId="urn:microsoft.com/office/officeart/2005/8/layout/hierarchy2"/>
    <dgm:cxn modelId="{DB7FF43B-FC64-4242-A9EC-06518B9DF360}" type="presOf" srcId="{6D72921F-BFB1-4C83-819B-84C727456BEA}" destId="{46861520-4E83-45B8-9AAA-2890E9975A57}" srcOrd="1" destOrd="0" presId="urn:microsoft.com/office/officeart/2005/8/layout/hierarchy2"/>
    <dgm:cxn modelId="{1F916F47-15D6-4D4A-AA32-FCFC1C258A6E}" type="presOf" srcId="{0FC29444-ECD7-476B-BE97-ACFD34C7C810}" destId="{03ED00B4-7A48-4674-BEC5-1ADD96E76EB8}" srcOrd="0" destOrd="0" presId="urn:microsoft.com/office/officeart/2005/8/layout/hierarchy2"/>
    <dgm:cxn modelId="{5992AA49-B7CA-4EE8-93DC-B489F591320D}" type="presOf" srcId="{3544D295-3E35-43EB-A852-EE8BE3BFF0BE}" destId="{0F13099B-2D71-4A6A-A3B9-0D03F316C8E4}" srcOrd="0" destOrd="0" presId="urn:microsoft.com/office/officeart/2005/8/layout/hierarchy2"/>
    <dgm:cxn modelId="{C86E4551-A694-4AC3-BFDD-718594CBCD83}" srcId="{91547206-4510-4FBC-A441-00E806A57DB2}" destId="{95AC09C7-246E-4503-B253-8DC0A371B801}" srcOrd="0" destOrd="0" parTransId="{3544D295-3E35-43EB-A852-EE8BE3BFF0BE}" sibTransId="{1AF2555E-23CD-4FBC-A48F-1B1335C53292}"/>
    <dgm:cxn modelId="{A5A1B051-289B-4A76-9FF7-7483CADAFC78}" type="presOf" srcId="{3544D295-3E35-43EB-A852-EE8BE3BFF0BE}" destId="{1F17947D-19FD-479B-82C2-C163F288AB88}" srcOrd="1" destOrd="0" presId="urn:microsoft.com/office/officeart/2005/8/layout/hierarchy2"/>
    <dgm:cxn modelId="{5D09F58A-6718-4962-B081-C2C2C2414C6A}" type="presOf" srcId="{91547206-4510-4FBC-A441-00E806A57DB2}" destId="{867BDEFD-9A9C-4077-BF88-5C01A545ED8F}" srcOrd="0" destOrd="0" presId="urn:microsoft.com/office/officeart/2005/8/layout/hierarchy2"/>
    <dgm:cxn modelId="{A5B2289A-91CB-40AE-ADA8-9F083FF289A6}" type="presOf" srcId="{FACE34A2-1AF8-4496-B1A2-04989AC2CD9E}" destId="{1AD73C24-2DBB-444E-9331-6FFB3E937C16}" srcOrd="0" destOrd="0" presId="urn:microsoft.com/office/officeart/2005/8/layout/hierarchy2"/>
    <dgm:cxn modelId="{4BC95CA9-FA10-48C9-9F39-7E6CC5E333AF}" srcId="{95AC09C7-246E-4503-B253-8DC0A371B801}" destId="{0FC29444-ECD7-476B-BE97-ACFD34C7C810}" srcOrd="1" destOrd="0" parTransId="{9DE83E9C-21D9-4E07-B404-2EA3E46317DB}" sibTransId="{21BE2B89-BD5C-4815-8AA4-C3C45435F5FA}"/>
    <dgm:cxn modelId="{7CCDA8C0-C483-4288-826E-F47B851D34FE}" type="presOf" srcId="{6D72921F-BFB1-4C83-819B-84C727456BEA}" destId="{9B01F160-B736-4C27-BA61-E422839875E7}" srcOrd="0" destOrd="0" presId="urn:microsoft.com/office/officeart/2005/8/layout/hierarchy2"/>
    <dgm:cxn modelId="{E99189CA-7FF6-43BA-9BF2-2BFE7070818E}" type="presOf" srcId="{00C084E8-45A6-4D8E-A3A7-7772D336D43C}" destId="{A63D2116-D23C-4564-928D-E8CB723F87A9}" srcOrd="0" destOrd="0" presId="urn:microsoft.com/office/officeart/2005/8/layout/hierarchy2"/>
    <dgm:cxn modelId="{16BDD9DF-5EC6-4FAC-B9CC-57329DD0E053}" type="presOf" srcId="{590DC832-7758-4FE3-A7BC-84A8FAEDA4EB}" destId="{B0EE18B4-2D82-48C7-96B4-359D17517128}" srcOrd="0" destOrd="0" presId="urn:microsoft.com/office/officeart/2005/8/layout/hierarchy2"/>
    <dgm:cxn modelId="{73BB3EE3-32B9-48BB-AE20-459B602E3BDE}" type="presOf" srcId="{FACE34A2-1AF8-4496-B1A2-04989AC2CD9E}" destId="{E33E6EE8-6BA9-4E7A-AD42-4A889B065589}" srcOrd="1" destOrd="0" presId="urn:microsoft.com/office/officeart/2005/8/layout/hierarchy2"/>
    <dgm:cxn modelId="{FD2E04FF-BA1A-40E8-B899-2524CAD519A8}" type="presOf" srcId="{9DE83E9C-21D9-4E07-B404-2EA3E46317DB}" destId="{46474A70-16E9-47EA-BF71-67CE2204A20E}" srcOrd="0" destOrd="0" presId="urn:microsoft.com/office/officeart/2005/8/layout/hierarchy2"/>
    <dgm:cxn modelId="{0710CD53-5AFE-46B2-BE8D-68DF3B5AD1AE}" type="presParOf" srcId="{A63D2116-D23C-4564-928D-E8CB723F87A9}" destId="{5362E66A-40C9-49AD-9F76-C3E7159CB401}" srcOrd="0" destOrd="0" presId="urn:microsoft.com/office/officeart/2005/8/layout/hierarchy2"/>
    <dgm:cxn modelId="{99408C85-8D1D-4F98-88F2-78E558C2147B}" type="presParOf" srcId="{5362E66A-40C9-49AD-9F76-C3E7159CB401}" destId="{867BDEFD-9A9C-4077-BF88-5C01A545ED8F}" srcOrd="0" destOrd="0" presId="urn:microsoft.com/office/officeart/2005/8/layout/hierarchy2"/>
    <dgm:cxn modelId="{B39EDE14-3555-411E-BA69-AE5EA85EEEFE}" type="presParOf" srcId="{5362E66A-40C9-49AD-9F76-C3E7159CB401}" destId="{CAC8F61D-D068-4A53-9B53-A60A13D8BA71}" srcOrd="1" destOrd="0" presId="urn:microsoft.com/office/officeart/2005/8/layout/hierarchy2"/>
    <dgm:cxn modelId="{3DA4B321-86D6-4DC8-99BA-36B898E9E808}" type="presParOf" srcId="{CAC8F61D-D068-4A53-9B53-A60A13D8BA71}" destId="{0F13099B-2D71-4A6A-A3B9-0D03F316C8E4}" srcOrd="0" destOrd="0" presId="urn:microsoft.com/office/officeart/2005/8/layout/hierarchy2"/>
    <dgm:cxn modelId="{6663EE42-96AC-410D-A018-48759E5D41CD}" type="presParOf" srcId="{0F13099B-2D71-4A6A-A3B9-0D03F316C8E4}" destId="{1F17947D-19FD-479B-82C2-C163F288AB88}" srcOrd="0" destOrd="0" presId="urn:microsoft.com/office/officeart/2005/8/layout/hierarchy2"/>
    <dgm:cxn modelId="{2C208666-0BD1-468F-A4D8-821AFD7C2B10}" type="presParOf" srcId="{CAC8F61D-D068-4A53-9B53-A60A13D8BA71}" destId="{74B02AE2-F803-4EFF-84AB-2907118268C1}" srcOrd="1" destOrd="0" presId="urn:microsoft.com/office/officeart/2005/8/layout/hierarchy2"/>
    <dgm:cxn modelId="{6C326BE4-58FD-4535-BA14-C09D1D8C43EF}" type="presParOf" srcId="{74B02AE2-F803-4EFF-84AB-2907118268C1}" destId="{1D189904-8D91-4B28-A643-77931928306D}" srcOrd="0" destOrd="0" presId="urn:microsoft.com/office/officeart/2005/8/layout/hierarchy2"/>
    <dgm:cxn modelId="{2972FD3B-659F-492C-AE91-CB4F510BA90B}" type="presParOf" srcId="{74B02AE2-F803-4EFF-84AB-2907118268C1}" destId="{605D5825-1569-461E-BB25-F305D4B75284}" srcOrd="1" destOrd="0" presId="urn:microsoft.com/office/officeart/2005/8/layout/hierarchy2"/>
    <dgm:cxn modelId="{94A44012-482A-45BE-BDA6-EF1265843292}" type="presParOf" srcId="{605D5825-1569-461E-BB25-F305D4B75284}" destId="{9B01F160-B736-4C27-BA61-E422839875E7}" srcOrd="0" destOrd="0" presId="urn:microsoft.com/office/officeart/2005/8/layout/hierarchy2"/>
    <dgm:cxn modelId="{9C48E349-74EF-4366-9E76-EFEB6108D7E9}" type="presParOf" srcId="{9B01F160-B736-4C27-BA61-E422839875E7}" destId="{46861520-4E83-45B8-9AAA-2890E9975A57}" srcOrd="0" destOrd="0" presId="urn:microsoft.com/office/officeart/2005/8/layout/hierarchy2"/>
    <dgm:cxn modelId="{0C50B6FF-B2AF-44D3-BBA1-BB8B375598B9}" type="presParOf" srcId="{605D5825-1569-461E-BB25-F305D4B75284}" destId="{5480350C-5F4D-4533-8C83-04768BD1027A}" srcOrd="1" destOrd="0" presId="urn:microsoft.com/office/officeart/2005/8/layout/hierarchy2"/>
    <dgm:cxn modelId="{70EA9265-4385-4514-B2DE-922AEA0D8805}" type="presParOf" srcId="{5480350C-5F4D-4533-8C83-04768BD1027A}" destId="{99150F08-A00F-4FC8-910F-8FF0B36AF97E}" srcOrd="0" destOrd="0" presId="urn:microsoft.com/office/officeart/2005/8/layout/hierarchy2"/>
    <dgm:cxn modelId="{4ABC9090-1EC7-4BCE-A5E2-56BAD5AF093B}" type="presParOf" srcId="{5480350C-5F4D-4533-8C83-04768BD1027A}" destId="{91EB70BD-C44F-44DC-A031-003A585D6C1F}" srcOrd="1" destOrd="0" presId="urn:microsoft.com/office/officeart/2005/8/layout/hierarchy2"/>
    <dgm:cxn modelId="{C075DEDF-E515-4F44-881C-309CE3B87DB5}" type="presParOf" srcId="{605D5825-1569-461E-BB25-F305D4B75284}" destId="{46474A70-16E9-47EA-BF71-67CE2204A20E}" srcOrd="2" destOrd="0" presId="urn:microsoft.com/office/officeart/2005/8/layout/hierarchy2"/>
    <dgm:cxn modelId="{9B157113-AECC-4622-B7E4-FEE5BA66C0A1}" type="presParOf" srcId="{46474A70-16E9-47EA-BF71-67CE2204A20E}" destId="{FB398D81-14EA-48D4-983D-D53587E863A3}" srcOrd="0" destOrd="0" presId="urn:microsoft.com/office/officeart/2005/8/layout/hierarchy2"/>
    <dgm:cxn modelId="{8BC060E0-CEE6-4F61-B3C2-6DD50CD72C9B}" type="presParOf" srcId="{605D5825-1569-461E-BB25-F305D4B75284}" destId="{285986A7-EF89-4E0E-AEDB-EAABCD66D853}" srcOrd="3" destOrd="0" presId="urn:microsoft.com/office/officeart/2005/8/layout/hierarchy2"/>
    <dgm:cxn modelId="{800BC926-D201-4411-8C7E-378308E51B45}" type="presParOf" srcId="{285986A7-EF89-4E0E-AEDB-EAABCD66D853}" destId="{03ED00B4-7A48-4674-BEC5-1ADD96E76EB8}" srcOrd="0" destOrd="0" presId="urn:microsoft.com/office/officeart/2005/8/layout/hierarchy2"/>
    <dgm:cxn modelId="{7366B06C-F6D9-4D90-A9DB-04F04F647307}" type="presParOf" srcId="{285986A7-EF89-4E0E-AEDB-EAABCD66D853}" destId="{6E1985EF-4933-4DAC-9AA8-B0BF05EB7DB5}" srcOrd="1" destOrd="0" presId="urn:microsoft.com/office/officeart/2005/8/layout/hierarchy2"/>
    <dgm:cxn modelId="{2115BDD6-7399-459E-8A41-C091EB709B31}" type="presParOf" srcId="{CAC8F61D-D068-4A53-9B53-A60A13D8BA71}" destId="{1AD73C24-2DBB-444E-9331-6FFB3E937C16}" srcOrd="2" destOrd="0" presId="urn:microsoft.com/office/officeart/2005/8/layout/hierarchy2"/>
    <dgm:cxn modelId="{03F5EAE2-6AAE-4A2B-9227-29095210F039}" type="presParOf" srcId="{1AD73C24-2DBB-444E-9331-6FFB3E937C16}" destId="{E33E6EE8-6BA9-4E7A-AD42-4A889B065589}" srcOrd="0" destOrd="0" presId="urn:microsoft.com/office/officeart/2005/8/layout/hierarchy2"/>
    <dgm:cxn modelId="{E40116C7-4864-4F74-8ADE-19568A3BC265}" type="presParOf" srcId="{CAC8F61D-D068-4A53-9B53-A60A13D8BA71}" destId="{784DBB2C-2AD2-447E-9F7E-993A9C944693}" srcOrd="3" destOrd="0" presId="urn:microsoft.com/office/officeart/2005/8/layout/hierarchy2"/>
    <dgm:cxn modelId="{E236A068-F1DA-46D2-91F9-49CFAEA3C6E1}" type="presParOf" srcId="{784DBB2C-2AD2-447E-9F7E-993A9C944693}" destId="{B0EE18B4-2D82-48C7-96B4-359D17517128}" srcOrd="0" destOrd="0" presId="urn:microsoft.com/office/officeart/2005/8/layout/hierarchy2"/>
    <dgm:cxn modelId="{146F5C5F-E897-45CB-87EC-2D96E70249DF}" type="presParOf" srcId="{784DBB2C-2AD2-447E-9F7E-993A9C944693}" destId="{764CE55D-4AFF-46FF-9E57-3493077FEF0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BDEFD-9A9C-4077-BF88-5C01A545ED8F}">
      <dsp:nvSpPr>
        <dsp:cNvPr id="0" name=""/>
        <dsp:cNvSpPr/>
      </dsp:nvSpPr>
      <dsp:spPr>
        <a:xfrm>
          <a:off x="5393" y="2343266"/>
          <a:ext cx="2771870" cy="847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Generation</a:t>
          </a:r>
          <a:r>
            <a:rPr lang="fr-FR" sz="2800" kern="1200" dirty="0"/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7500/0.05 = 150000 Gb</a:t>
          </a:r>
        </a:p>
      </dsp:txBody>
      <dsp:txXfrm>
        <a:off x="30225" y="2368098"/>
        <a:ext cx="2722206" cy="798153"/>
      </dsp:txXfrm>
    </dsp:sp>
    <dsp:sp modelId="{0F13099B-2D71-4A6A-A3B9-0D03F316C8E4}">
      <dsp:nvSpPr>
        <dsp:cNvPr id="0" name=""/>
        <dsp:cNvSpPr/>
      </dsp:nvSpPr>
      <dsp:spPr>
        <a:xfrm rot="18397239">
          <a:off x="2547876" y="2295298"/>
          <a:ext cx="1137028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1137028" y="155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087965" y="2282458"/>
        <a:ext cx="56851" cy="56851"/>
      </dsp:txXfrm>
    </dsp:sp>
    <dsp:sp modelId="{1D189904-8D91-4B28-A643-77931928306D}">
      <dsp:nvSpPr>
        <dsp:cNvPr id="0" name=""/>
        <dsp:cNvSpPr/>
      </dsp:nvSpPr>
      <dsp:spPr>
        <a:xfrm>
          <a:off x="3455517" y="1430684"/>
          <a:ext cx="1695634" cy="847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Migration</a:t>
          </a:r>
        </a:p>
      </dsp:txBody>
      <dsp:txXfrm>
        <a:off x="3480349" y="1455516"/>
        <a:ext cx="1645970" cy="798153"/>
      </dsp:txXfrm>
    </dsp:sp>
    <dsp:sp modelId="{9B01F160-B736-4C27-BA61-E422839875E7}">
      <dsp:nvSpPr>
        <dsp:cNvPr id="0" name=""/>
        <dsp:cNvSpPr/>
      </dsp:nvSpPr>
      <dsp:spPr>
        <a:xfrm rot="19569647">
          <a:off x="5065917" y="1558812"/>
          <a:ext cx="1006331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1006331" y="155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543925" y="1549239"/>
        <a:ext cx="50316" cy="50316"/>
      </dsp:txXfrm>
    </dsp:sp>
    <dsp:sp modelId="{99150F08-A00F-4FC8-910F-8FF0B36AF97E}">
      <dsp:nvSpPr>
        <dsp:cNvPr id="0" name=""/>
        <dsp:cNvSpPr/>
      </dsp:nvSpPr>
      <dsp:spPr>
        <a:xfrm>
          <a:off x="5987014" y="719289"/>
          <a:ext cx="2191251" cy="1149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 err="1"/>
            <a:t>Dismigration</a:t>
          </a:r>
          <a:r>
            <a:rPr lang="fr-FR" sz="2100" kern="1200" dirty="0"/>
            <a:t> and </a:t>
          </a:r>
          <a:r>
            <a:rPr lang="fr-FR" sz="2100" kern="1200" dirty="0" err="1"/>
            <a:t>losses</a:t>
          </a:r>
          <a:r>
            <a:rPr lang="fr-FR" sz="2100" kern="1200" dirty="0"/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>
        <a:off x="6020691" y="752966"/>
        <a:ext cx="2123897" cy="1082472"/>
      </dsp:txXfrm>
    </dsp:sp>
    <dsp:sp modelId="{46474A70-16E9-47EA-BF71-67CE2204A20E}">
      <dsp:nvSpPr>
        <dsp:cNvPr id="0" name=""/>
        <dsp:cNvSpPr/>
      </dsp:nvSpPr>
      <dsp:spPr>
        <a:xfrm rot="2596242">
          <a:off x="5024524" y="2158257"/>
          <a:ext cx="931509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931509" y="155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466991" y="2150554"/>
        <a:ext cx="46575" cy="46575"/>
      </dsp:txXfrm>
    </dsp:sp>
    <dsp:sp modelId="{03ED00B4-7A48-4674-BEC5-1ADD96E76EB8}">
      <dsp:nvSpPr>
        <dsp:cNvPr id="0" name=""/>
        <dsp:cNvSpPr/>
      </dsp:nvSpPr>
      <dsp:spPr>
        <a:xfrm>
          <a:off x="5829405" y="2069183"/>
          <a:ext cx="2383688" cy="8478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/>
            <a:t>Conventional</a:t>
          </a:r>
          <a:r>
            <a:rPr lang="fr-FR" sz="2000" kern="1200" dirty="0"/>
            <a:t> OOIP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rgbClr val="FF0000"/>
              </a:solidFill>
            </a:rPr>
            <a:t>3000/0.4 = 7500 Gb</a:t>
          </a:r>
        </a:p>
      </dsp:txBody>
      <dsp:txXfrm>
        <a:off x="5854237" y="2094015"/>
        <a:ext cx="2334024" cy="798153"/>
      </dsp:txXfrm>
    </dsp:sp>
    <dsp:sp modelId="{1AD73C24-2DBB-444E-9331-6FFB3E937C16}">
      <dsp:nvSpPr>
        <dsp:cNvPr id="0" name=""/>
        <dsp:cNvSpPr/>
      </dsp:nvSpPr>
      <dsp:spPr>
        <a:xfrm rot="2996715">
          <a:off x="2589402" y="3154961"/>
          <a:ext cx="1053975" cy="31170"/>
        </a:xfrm>
        <a:custGeom>
          <a:avLst/>
          <a:gdLst/>
          <a:ahLst/>
          <a:cxnLst/>
          <a:rect l="0" t="0" r="0" b="0"/>
          <a:pathLst>
            <a:path>
              <a:moveTo>
                <a:pt x="0" y="15585"/>
              </a:moveTo>
              <a:lnTo>
                <a:pt x="1053975" y="15585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090041" y="3144197"/>
        <a:ext cx="52698" cy="52698"/>
      </dsp:txXfrm>
    </dsp:sp>
    <dsp:sp modelId="{B0EE18B4-2D82-48C7-96B4-359D17517128}">
      <dsp:nvSpPr>
        <dsp:cNvPr id="0" name=""/>
        <dsp:cNvSpPr/>
      </dsp:nvSpPr>
      <dsp:spPr>
        <a:xfrm>
          <a:off x="3455517" y="3044173"/>
          <a:ext cx="3655380" cy="10594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kern="1200" dirty="0">
            <a:solidFill>
              <a:schemeClr val="tx1"/>
            </a:solidFill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chemeClr val="tx1"/>
              </a:solidFill>
            </a:rPr>
            <a:t>OIP </a:t>
          </a:r>
          <a:r>
            <a:rPr lang="fr-FR" sz="2800" kern="1200" dirty="0" err="1">
              <a:solidFill>
                <a:schemeClr val="tx1"/>
              </a:solidFill>
            </a:rPr>
            <a:t>Retention</a:t>
          </a:r>
          <a:r>
            <a:rPr lang="fr-FR" sz="2800" kern="1200" dirty="0">
              <a:solidFill>
                <a:schemeClr val="tx1"/>
              </a:solidFill>
            </a:rPr>
            <a:t> in SR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rgbClr val="FF0000"/>
              </a:solidFill>
            </a:rPr>
            <a:t>150000/2 = 75000 Gb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 dirty="0"/>
        </a:p>
      </dsp:txBody>
      <dsp:txXfrm>
        <a:off x="3486548" y="3075204"/>
        <a:ext cx="3593318" cy="997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0.78036</cdr:x>
      <cdr:y>0.56757</cdr:y>
    </cdr:from>
    <cdr:to>
      <cdr:x>0.8777</cdr:x>
      <cdr:y>0.60811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6349680" y="3024336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dirty="0"/>
            <a:t>In </a:t>
          </a:r>
          <a:r>
            <a:rPr lang="fr-FR" sz="1100" dirty="0" err="1"/>
            <a:t>bopd</a:t>
          </a:r>
          <a:endParaRPr lang="fr-FR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5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0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215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215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0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91936"/>
            <a:ext cx="7886700" cy="88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59364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5936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39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6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2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6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800100"/>
            <a:ext cx="1971675" cy="5257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800100"/>
            <a:ext cx="580072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5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7A76-B893-4F05-9A84-55A541444219}" type="datetimeFigureOut">
              <a:rPr lang="fr-FR" smtClean="0"/>
              <a:t>09/10/2017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BD06-1855-4E73-AA05-58584F4E7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575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noProof="0"/>
              <a:t>Titre de la Présentation – Lieu et Pays – Date Jour Mois Année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457200" y="1125538"/>
            <a:ext cx="8218800" cy="5040311"/>
          </a:xfrm>
        </p:spPr>
        <p:txBody>
          <a:bodyPr/>
          <a:lstStyle>
            <a:lvl5pPr marL="126000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12480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125538"/>
            <a:ext cx="8218488" cy="48960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pPr lvl="0"/>
            <a:r>
              <a:rPr lang="fr-FR" dirty="0"/>
              <a:t>Tableau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 – Lieu et Pays – Date Jour Mois Année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021388"/>
            <a:ext cx="3178175" cy="215900"/>
          </a:xfrm>
        </p:spPr>
        <p:txBody>
          <a:bodyPr lIns="0">
            <a:noAutofit/>
          </a:bodyPr>
          <a:lstStyle>
            <a:lvl1pPr marL="0" indent="0">
              <a:buFont typeface="Arial" pitchFamily="34" charset="0"/>
              <a:buNone/>
              <a:defRPr sz="900"/>
            </a:lvl1pPr>
            <a:lvl2pPr marL="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fr-FR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148949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08264"/>
            <a:ext cx="7886700" cy="882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215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D9ABD-BF58-4F65-9EB7-3A73B3EA1B1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3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marc.blaizot@laposte.net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fractionalflow.com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SHALE-OIL PRODUCTION RESILIENCE and ASSOCIATED SHALE-OIL RESERVES : </a:t>
            </a:r>
            <a:b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 GLOBAL APPROACH </a:t>
            </a:r>
            <a:r>
              <a:rPr lang="fr-F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on THE PETROLEUM SYSTEM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556720"/>
            <a:ext cx="6400800" cy="1752600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</a:rPr>
              <a:t>Marc BLAIZOT, </a:t>
            </a:r>
            <a:r>
              <a:rPr lang="fr-FR" sz="2000" dirty="0" err="1">
                <a:solidFill>
                  <a:schemeClr val="tx1"/>
                </a:solidFill>
              </a:rPr>
              <a:t>June</a:t>
            </a:r>
            <a:r>
              <a:rPr lang="fr-FR" sz="2000" dirty="0">
                <a:solidFill>
                  <a:schemeClr val="tx1"/>
                </a:solidFill>
              </a:rPr>
              <a:t> the 13th, 2017.</a:t>
            </a:r>
          </a:p>
          <a:p>
            <a:r>
              <a:rPr lang="fr-FR" sz="2000" dirty="0">
                <a:hlinkClick r:id="rId2"/>
              </a:rPr>
              <a:t>marc.blaizot@laposte.net</a:t>
            </a:r>
            <a:endParaRPr lang="fr-FR" sz="2000" dirty="0"/>
          </a:p>
          <a:p>
            <a:endParaRPr lang="fr-FR" sz="2400" dirty="0"/>
          </a:p>
        </p:txBody>
      </p:sp>
      <p:pic>
        <p:nvPicPr>
          <p:cNvPr id="4" name="Image 3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0739" y="831705"/>
            <a:ext cx="1832461" cy="8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8638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Highlights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026564"/>
            <a:ext cx="7886700" cy="4215946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Introduction : LTO </a:t>
            </a:r>
            <a:r>
              <a:rPr lang="fr-FR" dirty="0" err="1">
                <a:solidFill>
                  <a:srgbClr val="FF0000"/>
                </a:solidFill>
              </a:rPr>
              <a:t>Resilience</a:t>
            </a:r>
            <a:r>
              <a:rPr lang="fr-FR" dirty="0">
                <a:solidFill>
                  <a:srgbClr val="FF0000"/>
                </a:solidFill>
              </a:rPr>
              <a:t> ?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retention</a:t>
            </a:r>
            <a:r>
              <a:rPr lang="fr-FR" dirty="0"/>
              <a:t> and Global LTO </a:t>
            </a:r>
            <a:r>
              <a:rPr lang="fr-FR" dirty="0" err="1"/>
              <a:t>Resources</a:t>
            </a:r>
            <a:r>
              <a:rPr lang="fr-FR" dirty="0"/>
              <a:t> 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recovery</a:t>
            </a:r>
            <a:r>
              <a:rPr lang="fr-FR" dirty="0"/>
              <a:t> and Global LTO </a:t>
            </a:r>
            <a:r>
              <a:rPr lang="fr-FR" dirty="0" err="1"/>
              <a:t>Reserves</a:t>
            </a:r>
            <a:endParaRPr lang="fr-FR" dirty="0"/>
          </a:p>
          <a:p>
            <a:r>
              <a:rPr lang="fr-FR" dirty="0"/>
              <a:t>Conclusions : </a:t>
            </a:r>
            <a:r>
              <a:rPr lang="fr-FR" dirty="0" err="1"/>
              <a:t>Where</a:t>
            </a:r>
            <a:r>
              <a:rPr lang="fr-FR" dirty="0"/>
              <a:t> to go and for how long ?</a:t>
            </a:r>
          </a:p>
        </p:txBody>
      </p:sp>
      <p:pic>
        <p:nvPicPr>
          <p:cNvPr id="4" name="Image 3" descr="logo_declinaison_bsg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1D596E-FCD5-4913-AB5E-7D4152FE860F}"/>
              </a:ext>
            </a:extLst>
          </p:cNvPr>
          <p:cNvSpPr txBox="1"/>
          <p:nvPr/>
        </p:nvSpPr>
        <p:spPr>
          <a:xfrm>
            <a:off x="450377" y="4749421"/>
            <a:ext cx="837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LTO Definition follows D. </a:t>
            </a:r>
            <a:r>
              <a:rPr lang="en-US" dirty="0" err="1"/>
              <a:t>Jarvie</a:t>
            </a:r>
            <a:r>
              <a:rPr lang="en-US" dirty="0"/>
              <a:t> [2012] stating that “</a:t>
            </a:r>
            <a:r>
              <a:rPr lang="en-US" b="1" dirty="0"/>
              <a:t>shale-oil is oil stored in organic rich intervals (the source rock itself) or migrated into juxtaposed organic lean intervals</a:t>
            </a:r>
            <a:r>
              <a:rPr lang="en-US" dirty="0"/>
              <a:t>”.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7E560-4B82-4400-8204-877747C993F4}"/>
              </a:ext>
            </a:extLst>
          </p:cNvPr>
          <p:cNvSpPr/>
          <p:nvPr/>
        </p:nvSpPr>
        <p:spPr>
          <a:xfrm>
            <a:off x="628650" y="1992573"/>
            <a:ext cx="7886700" cy="2101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644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2974B11B-5221-4BB7-B6A2-B719410EEF50}"/>
              </a:ext>
            </a:extLst>
          </p:cNvPr>
          <p:cNvGraphicFramePr/>
          <p:nvPr>
            <p:extLst/>
          </p:nvPr>
        </p:nvGraphicFramePr>
        <p:xfrm>
          <a:off x="742600" y="1052736"/>
          <a:ext cx="813690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/>
          <p:cNvSpPr/>
          <p:nvPr/>
        </p:nvSpPr>
        <p:spPr>
          <a:xfrm>
            <a:off x="2487572" y="6381328"/>
            <a:ext cx="44921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from US-EIA, April 2017, Bakken drilling productivity Report</a:t>
            </a:r>
            <a:endParaRPr lang="fr-FR" sz="1400" i="1" dirty="0"/>
          </a:p>
        </p:txBody>
      </p:sp>
      <p:sp>
        <p:nvSpPr>
          <p:cNvPr id="2" name="Rectangle 1"/>
          <p:cNvSpPr/>
          <p:nvPr/>
        </p:nvSpPr>
        <p:spPr>
          <a:xfrm>
            <a:off x="362767" y="666941"/>
            <a:ext cx="9456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Recent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(2016)  and 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unexpected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Bakken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LTO  Production </a:t>
            </a:r>
            <a:r>
              <a:rPr lang="fr-FR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Resilience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236296" y="4437112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In </a:t>
            </a:r>
            <a:r>
              <a:rPr lang="fr-FR" sz="1050" dirty="0" err="1"/>
              <a:t>Kbopd</a:t>
            </a:r>
            <a:endParaRPr lang="fr-FR" sz="1050" dirty="0"/>
          </a:p>
        </p:txBody>
      </p:sp>
      <p:pic>
        <p:nvPicPr>
          <p:cNvPr id="6" name="Image 5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341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Highlights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026564"/>
            <a:ext cx="7886700" cy="4215946"/>
          </a:xfrm>
        </p:spPr>
        <p:txBody>
          <a:bodyPr/>
          <a:lstStyle/>
          <a:p>
            <a:r>
              <a:rPr lang="fr-FR" dirty="0"/>
              <a:t>Introduction : LTO </a:t>
            </a:r>
            <a:r>
              <a:rPr lang="fr-FR" dirty="0" err="1"/>
              <a:t>Resilience</a:t>
            </a:r>
            <a:r>
              <a:rPr lang="fr-FR" dirty="0"/>
              <a:t> ?</a:t>
            </a:r>
          </a:p>
          <a:p>
            <a:r>
              <a:rPr lang="fr-FR" dirty="0" err="1">
                <a:solidFill>
                  <a:srgbClr val="FF0000"/>
                </a:solidFill>
              </a:rPr>
              <a:t>Oil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retention</a:t>
            </a:r>
            <a:r>
              <a:rPr lang="fr-FR" dirty="0">
                <a:solidFill>
                  <a:srgbClr val="FF0000"/>
                </a:solidFill>
              </a:rPr>
              <a:t> and Global LTO </a:t>
            </a:r>
            <a:r>
              <a:rPr lang="fr-FR" dirty="0" err="1">
                <a:solidFill>
                  <a:srgbClr val="FF0000"/>
                </a:solidFill>
              </a:rPr>
              <a:t>Resources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recovery</a:t>
            </a:r>
            <a:r>
              <a:rPr lang="fr-FR" dirty="0"/>
              <a:t> and Global LTO </a:t>
            </a:r>
            <a:r>
              <a:rPr lang="fr-FR" dirty="0" err="1"/>
              <a:t>Reserves</a:t>
            </a:r>
            <a:endParaRPr lang="fr-FR" dirty="0"/>
          </a:p>
          <a:p>
            <a:r>
              <a:rPr lang="fr-FR" dirty="0"/>
              <a:t>Conclusions : </a:t>
            </a:r>
            <a:r>
              <a:rPr lang="fr-FR" dirty="0" err="1"/>
              <a:t>Where</a:t>
            </a:r>
            <a:r>
              <a:rPr lang="fr-FR" dirty="0"/>
              <a:t> to go and for how long ?</a:t>
            </a:r>
          </a:p>
        </p:txBody>
      </p:sp>
      <p:pic>
        <p:nvPicPr>
          <p:cNvPr id="4" name="Image 3" descr="logo_declinaison_bsg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1D596E-FCD5-4913-AB5E-7D4152FE860F}"/>
              </a:ext>
            </a:extLst>
          </p:cNvPr>
          <p:cNvSpPr txBox="1"/>
          <p:nvPr/>
        </p:nvSpPr>
        <p:spPr>
          <a:xfrm>
            <a:off x="450377" y="4749421"/>
            <a:ext cx="837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LTO Definition follows D. </a:t>
            </a:r>
            <a:r>
              <a:rPr lang="en-US" dirty="0" err="1"/>
              <a:t>Jarvie</a:t>
            </a:r>
            <a:r>
              <a:rPr lang="en-US" dirty="0"/>
              <a:t> [2012] stating that “</a:t>
            </a:r>
            <a:r>
              <a:rPr lang="en-US" b="1" dirty="0"/>
              <a:t>shale-oil is oil stored in organic rich intervals (the source rock itself) or migrated into juxtaposed organic lean intervals</a:t>
            </a:r>
            <a:r>
              <a:rPr lang="en-US" dirty="0"/>
              <a:t>”.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7E560-4B82-4400-8204-877747C993F4}"/>
              </a:ext>
            </a:extLst>
          </p:cNvPr>
          <p:cNvSpPr/>
          <p:nvPr/>
        </p:nvSpPr>
        <p:spPr>
          <a:xfrm>
            <a:off x="628650" y="1992573"/>
            <a:ext cx="7886700" cy="2101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773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29385"/>
            <a:ext cx="8424168" cy="1210146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+mn-lt"/>
              </a:rPr>
              <a:t>OIL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Trapped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in shale-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oil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: How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much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? </a:t>
            </a:r>
            <a:br>
              <a:rPr lang="fr-FR" sz="2400" b="1" dirty="0">
                <a:solidFill>
                  <a:srgbClr val="0070C0"/>
                </a:solidFill>
                <a:latin typeface="+mn-lt"/>
              </a:rPr>
            </a:b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From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P.K. MEYER, O&amp;G Journal, May 2012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51520" y="1484784"/>
            <a:ext cx="8712968" cy="4681065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80% </a:t>
            </a:r>
            <a:r>
              <a:rPr lang="fr-FR" sz="2400" dirty="0" err="1">
                <a:solidFill>
                  <a:srgbClr val="FF0000"/>
                </a:solidFill>
              </a:rPr>
              <a:t>trapped</a:t>
            </a:r>
            <a:r>
              <a:rPr lang="fr-FR" sz="2400" dirty="0">
                <a:solidFill>
                  <a:srgbClr val="FF0000"/>
                </a:solidFill>
              </a:rPr>
              <a:t> in SR!!!</a:t>
            </a:r>
            <a:r>
              <a:rPr lang="fr-FR" sz="2400" dirty="0"/>
              <a:t>, 2% </a:t>
            </a:r>
            <a:r>
              <a:rPr lang="fr-FR" sz="2400" dirty="0" err="1"/>
              <a:t>trapped</a:t>
            </a:r>
            <a:r>
              <a:rPr lang="fr-FR" sz="2400" dirty="0"/>
              <a:t> in </a:t>
            </a:r>
            <a:r>
              <a:rPr lang="fr-FR" sz="2400" dirty="0" err="1"/>
              <a:t>Conventional</a:t>
            </a:r>
            <a:r>
              <a:rPr lang="fr-FR" sz="2400" dirty="0"/>
              <a:t> </a:t>
            </a:r>
            <a:r>
              <a:rPr lang="fr-FR" sz="2400" dirty="0" err="1"/>
              <a:t>Reservoir</a:t>
            </a:r>
            <a:r>
              <a:rPr lang="fr-FR" sz="2400" dirty="0"/>
              <a:t> ; 18% </a:t>
            </a:r>
            <a:r>
              <a:rPr lang="fr-FR" sz="2400" dirty="0" err="1"/>
              <a:t>lost</a:t>
            </a:r>
            <a:r>
              <a:rPr lang="fr-FR" sz="2400" dirty="0"/>
              <a:t> in migration ; </a:t>
            </a:r>
          </a:p>
          <a:p>
            <a:r>
              <a:rPr lang="fr-FR" sz="2400" dirty="0"/>
              <a:t>RF : 7% in SR , 35% in CR</a:t>
            </a:r>
          </a:p>
        </p:txBody>
      </p:sp>
      <p:pic>
        <p:nvPicPr>
          <p:cNvPr id="22530" name="Picture 2" descr="C:\Users\J0023315\Pictures\Article OILGAS Journal May 7 201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5937" y="2635243"/>
            <a:ext cx="6192688" cy="3888432"/>
          </a:xfrm>
          <a:prstGeom prst="rect">
            <a:avLst/>
          </a:prstGeom>
          <a:noFill/>
        </p:spPr>
      </p:pic>
      <p:cxnSp>
        <p:nvCxnSpPr>
          <p:cNvPr id="8" name="Connecteur droit avec flèche 7"/>
          <p:cNvCxnSpPr/>
          <p:nvPr/>
        </p:nvCxnSpPr>
        <p:spPr>
          <a:xfrm flipH="1">
            <a:off x="7019105" y="4077072"/>
            <a:ext cx="9711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9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17502" y="665164"/>
            <a:ext cx="8442328" cy="6178550"/>
            <a:chOff x="200" y="419"/>
            <a:chExt cx="5318" cy="3892"/>
          </a:xfrm>
        </p:grpSpPr>
        <p:pic>
          <p:nvPicPr>
            <p:cNvPr id="276485" name="Picture 5" descr="0225BCD5A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0" y="754"/>
              <a:ext cx="5318" cy="2812"/>
            </a:xfrm>
            <a:prstGeom prst="rect">
              <a:avLst/>
            </a:prstGeom>
            <a:noFill/>
          </p:spPr>
        </p:pic>
        <p:sp>
          <p:nvSpPr>
            <p:cNvPr id="276486" name="Text Box 6"/>
            <p:cNvSpPr txBox="1">
              <a:spLocks noChangeArrowheads="1"/>
            </p:cNvSpPr>
            <p:nvPr/>
          </p:nvSpPr>
          <p:spPr bwMode="auto">
            <a:xfrm>
              <a:off x="200" y="3702"/>
              <a:ext cx="3199" cy="25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fr-FR" sz="2000" b="1" dirty="0"/>
                <a:t>* </a:t>
              </a:r>
              <a:r>
                <a:rPr lang="fr-FR" sz="1600" b="1" dirty="0"/>
                <a:t>AFTER  W. ENGLAND, AAPG MEMOIR 60, 1994</a:t>
              </a:r>
            </a:p>
          </p:txBody>
        </p:sp>
        <p:sp>
          <p:nvSpPr>
            <p:cNvPr id="276488" name="Text Box 8"/>
            <p:cNvSpPr txBox="1">
              <a:spLocks noChangeArrowheads="1"/>
            </p:cNvSpPr>
            <p:nvPr/>
          </p:nvSpPr>
          <p:spPr bwMode="auto">
            <a:xfrm>
              <a:off x="221" y="419"/>
              <a:ext cx="5244" cy="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252000" rIns="25200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r>
                <a:rPr lang="en-GB" sz="2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OUR “CLASSICAL  PETROLEUM SYSTEM ASSUMPTIONS” : NO RETENTION ?</a:t>
              </a:r>
            </a:p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r>
                <a:rPr lang="en-GB" sz="2400" b="1" i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</p:txBody>
        </p:sp>
        <p:sp>
          <p:nvSpPr>
            <p:cNvPr id="276489" name="Text Box 9"/>
            <p:cNvSpPr txBox="1">
              <a:spLocks noChangeArrowheads="1"/>
            </p:cNvSpPr>
            <p:nvPr/>
          </p:nvSpPr>
          <p:spPr bwMode="auto">
            <a:xfrm>
              <a:off x="275" y="3247"/>
              <a:ext cx="321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252000" rIns="25200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endParaRPr lang="en-GB" sz="16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76490" name="Text Box 10"/>
            <p:cNvSpPr txBox="1">
              <a:spLocks noChangeArrowheads="1"/>
            </p:cNvSpPr>
            <p:nvPr/>
          </p:nvSpPr>
          <p:spPr bwMode="auto">
            <a:xfrm>
              <a:off x="4350" y="2717"/>
              <a:ext cx="321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252000" rIns="25200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endParaRPr lang="en-GB" sz="16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76491" name="Text Box 11"/>
            <p:cNvSpPr txBox="1">
              <a:spLocks noChangeArrowheads="1"/>
            </p:cNvSpPr>
            <p:nvPr/>
          </p:nvSpPr>
          <p:spPr bwMode="auto">
            <a:xfrm>
              <a:off x="2072" y="3884"/>
              <a:ext cx="321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252000" rIns="25200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endParaRPr lang="en-GB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76492" name="Text Box 12"/>
            <p:cNvSpPr txBox="1">
              <a:spLocks noChangeArrowheads="1"/>
            </p:cNvSpPr>
            <p:nvPr/>
          </p:nvSpPr>
          <p:spPr bwMode="auto">
            <a:xfrm>
              <a:off x="3216" y="4147"/>
              <a:ext cx="32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252000" rIns="25200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ct val="50000"/>
                </a:spcBef>
                <a:buClr>
                  <a:srgbClr val="FA3805"/>
                </a:buClr>
                <a:buSzPct val="120000"/>
              </a:pPr>
              <a:endParaRPr lang="en-GB" sz="10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276495" name="Text Box 15"/>
          <p:cNvSpPr txBox="1">
            <a:spLocks noChangeArrowheads="1"/>
          </p:cNvSpPr>
          <p:nvPr/>
        </p:nvSpPr>
        <p:spPr bwMode="auto">
          <a:xfrm>
            <a:off x="5350398" y="5939988"/>
            <a:ext cx="2101922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A0000"/>
                </a:solidFill>
              </a:rPr>
              <a:t>PSY = HCA / HCG</a:t>
            </a:r>
            <a:endParaRPr lang="en-GB" b="1" dirty="0">
              <a:solidFill>
                <a:srgbClr val="FA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496" y="1196976"/>
            <a:ext cx="87243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           PSY </a:t>
            </a:r>
            <a:r>
              <a:rPr lang="fr-FR" b="1" dirty="0" err="1">
                <a:solidFill>
                  <a:srgbClr val="FF0000"/>
                </a:solidFill>
              </a:rPr>
              <a:t>is</a:t>
            </a:r>
            <a:r>
              <a:rPr lang="fr-FR" b="1" dirty="0">
                <a:solidFill>
                  <a:srgbClr val="FF0000"/>
                </a:solidFill>
              </a:rPr>
              <a:t> OK but WHERE IS THE RETENTION WITHIN SOURCE ROCK  ?</a:t>
            </a:r>
          </a:p>
        </p:txBody>
      </p:sp>
      <p:sp>
        <p:nvSpPr>
          <p:cNvPr id="16" name="Ellipse 15"/>
          <p:cNvSpPr/>
          <p:nvPr/>
        </p:nvSpPr>
        <p:spPr>
          <a:xfrm>
            <a:off x="1179514" y="1700808"/>
            <a:ext cx="1232246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1475656" y="3810744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18" name="Image 17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21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igur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981792"/>
            <a:ext cx="6008526" cy="56875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31640" y="681015"/>
            <a:ext cx="7355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INDICATING LAB MEASUREMENTS IN SOURCE-ROCKS? 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991225" y="1053139"/>
            <a:ext cx="3189287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4494"/>
                </a:solidFill>
                <a:latin typeface="Arial"/>
              </a:rPr>
              <a:t>Before Expulsion starts, sufficient hydrocarbons quantities have to be generated to saturate the kerogen  porosity.</a:t>
            </a:r>
          </a:p>
          <a:p>
            <a:pPr eaLnBrk="0" hangingPunct="0"/>
            <a:endParaRPr lang="en-US" sz="1400" b="1" dirty="0">
              <a:solidFill>
                <a:srgbClr val="004494"/>
              </a:solidFill>
              <a:latin typeface="Arial"/>
            </a:endParaRPr>
          </a:p>
          <a:p>
            <a:pPr eaLnBrk="0" hangingPunct="0"/>
            <a:r>
              <a:rPr lang="en-US" sz="1400" b="1" dirty="0">
                <a:solidFill>
                  <a:srgbClr val="004494"/>
                </a:solidFill>
                <a:latin typeface="Arial"/>
              </a:rPr>
              <a:t>This amount is the Minimum Transformation Ratio to get Expulsion. This minimum  could be also the maximum retention peak ?</a:t>
            </a:r>
          </a:p>
          <a:p>
            <a:pPr eaLnBrk="0" hangingPunct="0"/>
            <a:endParaRPr lang="en-US" sz="1400" b="1" dirty="0">
              <a:solidFill>
                <a:srgbClr val="004494"/>
              </a:solidFill>
              <a:latin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28184" y="3242037"/>
            <a:ext cx="2768210" cy="2308324"/>
          </a:xfrm>
          <a:prstGeom prst="rect">
            <a:avLst/>
          </a:prstGeom>
          <a:noFill/>
          <a:ln w="285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Maximum values of </a:t>
            </a:r>
            <a:r>
              <a:rPr lang="fr-FR" kern="0" dirty="0" err="1">
                <a:solidFill>
                  <a:prstClr val="black"/>
                </a:solidFill>
                <a:latin typeface="Arial"/>
              </a:rPr>
              <a:t>hydrocarbon</a:t>
            </a:r>
            <a:r>
              <a:rPr lang="fr-FR" kern="0" dirty="0">
                <a:solidFill>
                  <a:prstClr val="black"/>
                </a:solidFill>
                <a:latin typeface="Arial"/>
              </a:rPr>
              <a:t> (S1) 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around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250g/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gTOC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(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Jarvie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, AAPG 2012  in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several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SO in the USA)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And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Hydrocarbon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present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 are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around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35 %of initial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potential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262599" y="5589240"/>
            <a:ext cx="2989921" cy="24622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fr-FR" sz="1000" b="1" dirty="0" err="1"/>
              <a:t>from</a:t>
            </a:r>
            <a:r>
              <a:rPr lang="fr-FR" sz="1000" b="1" dirty="0"/>
              <a:t> . ESPITALIE  and E. LAFARGUE, 12/1996</a:t>
            </a:r>
          </a:p>
        </p:txBody>
      </p:sp>
      <p:pic>
        <p:nvPicPr>
          <p:cNvPr id="8" name="Image 7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810171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892672"/>
            <a:ext cx="7886700" cy="882425"/>
          </a:xfrm>
        </p:spPr>
        <p:txBody>
          <a:bodyPr>
            <a:normAutofit fontScale="90000"/>
          </a:bodyPr>
          <a:lstStyle/>
          <a:p>
            <a:r>
              <a:rPr lang="fr-FR" sz="2700" b="1" dirty="0">
                <a:latin typeface="+mn-lt"/>
              </a:rPr>
              <a:t>PSY VALUES FOR MATURE BASINS : PSY </a:t>
            </a:r>
            <a:r>
              <a:rPr lang="fr-FR" sz="2700" b="1" dirty="0" err="1">
                <a:latin typeface="+mn-lt"/>
              </a:rPr>
              <a:t>average</a:t>
            </a:r>
            <a:r>
              <a:rPr lang="fr-FR" sz="2700" b="1" dirty="0">
                <a:latin typeface="+mn-lt"/>
              </a:rPr>
              <a:t> : 5% but  in EHO </a:t>
            </a:r>
            <a:r>
              <a:rPr lang="fr-FR" sz="2700" b="1" dirty="0" err="1">
                <a:latin typeface="+mn-lt"/>
              </a:rPr>
              <a:t>Belts</a:t>
            </a:r>
            <a:r>
              <a:rPr lang="fr-FR" sz="2700" b="1" dirty="0">
                <a:latin typeface="+mn-lt"/>
              </a:rPr>
              <a:t> (</a:t>
            </a:r>
            <a:r>
              <a:rPr lang="fr-FR" sz="2700" b="1" dirty="0" err="1">
                <a:latin typeface="+mn-lt"/>
              </a:rPr>
              <a:t>Orinoco</a:t>
            </a:r>
            <a:r>
              <a:rPr lang="fr-FR" sz="2700" b="1" dirty="0">
                <a:latin typeface="+mn-lt"/>
              </a:rPr>
              <a:t>, ALBERTA) : 50%  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105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457200" y="6021288"/>
            <a:ext cx="6821488" cy="216000"/>
          </a:xfrm>
        </p:spPr>
        <p:txBody>
          <a:bodyPr/>
          <a:lstStyle/>
          <a:p>
            <a:r>
              <a:rPr lang="fr-FR" sz="1400" b="1" dirty="0" err="1"/>
              <a:t>Modified</a:t>
            </a:r>
            <a:r>
              <a:rPr lang="fr-FR" sz="1400" b="1" dirty="0"/>
              <a:t>  </a:t>
            </a:r>
            <a:r>
              <a:rPr lang="fr-FR" sz="1400" b="1" dirty="0" err="1"/>
              <a:t>From</a:t>
            </a:r>
            <a:r>
              <a:rPr lang="fr-FR" sz="1400" b="1" dirty="0"/>
              <a:t> JJ </a:t>
            </a:r>
            <a:r>
              <a:rPr lang="fr-FR" sz="1400" b="1" dirty="0" err="1"/>
              <a:t>Biteau</a:t>
            </a:r>
            <a:r>
              <a:rPr lang="fr-FR" sz="1400" b="1" dirty="0"/>
              <a:t> et al. , First Break , EAGE, </a:t>
            </a:r>
            <a:r>
              <a:rPr lang="fr-FR" sz="1400" b="1" dirty="0" err="1"/>
              <a:t>November</a:t>
            </a:r>
            <a:r>
              <a:rPr lang="fr-FR" sz="1400" b="1" dirty="0"/>
              <a:t> 2010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493846"/>
            <a:ext cx="7632848" cy="452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 rot="19999689">
            <a:off x="3903857" y="3017436"/>
            <a:ext cx="1693736" cy="489513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6732240" y="2647644"/>
            <a:ext cx="546448" cy="3336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804248" y="1944012"/>
            <a:ext cx="2160240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Are EHO </a:t>
            </a:r>
            <a:r>
              <a:rPr lang="fr-FR" b="1" dirty="0" err="1"/>
              <a:t>Belts</a:t>
            </a:r>
            <a:r>
              <a:rPr lang="fr-FR" b="1" dirty="0"/>
              <a:t>  migration </a:t>
            </a:r>
            <a:r>
              <a:rPr lang="fr-FR" b="1" dirty="0" err="1"/>
              <a:t>products</a:t>
            </a:r>
            <a:r>
              <a:rPr lang="fr-FR" b="1" dirty="0"/>
              <a:t>, good proxy for migration </a:t>
            </a:r>
            <a:r>
              <a:rPr lang="fr-FR" b="1" dirty="0" err="1"/>
              <a:t>products</a:t>
            </a:r>
            <a:r>
              <a:rPr lang="fr-FR" b="1" dirty="0"/>
              <a:t> </a:t>
            </a:r>
            <a:r>
              <a:rPr lang="fr-FR" b="1" dirty="0" err="1"/>
              <a:t>lost</a:t>
            </a:r>
            <a:r>
              <a:rPr lang="fr-FR" b="1" dirty="0"/>
              <a:t> in </a:t>
            </a:r>
            <a:r>
              <a:rPr lang="fr-FR" b="1" dirty="0" err="1"/>
              <a:t>other</a:t>
            </a:r>
            <a:r>
              <a:rPr lang="fr-FR" b="1" dirty="0"/>
              <a:t> basins ?</a:t>
            </a:r>
          </a:p>
        </p:txBody>
      </p:sp>
      <p:pic>
        <p:nvPicPr>
          <p:cNvPr id="11" name="Image 10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64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893617"/>
            <a:ext cx="8892480" cy="635000"/>
          </a:xfrm>
        </p:spPr>
        <p:txBody>
          <a:bodyPr>
            <a:normAutofit fontScale="90000"/>
          </a:bodyPr>
          <a:lstStyle/>
          <a:p>
            <a:r>
              <a:rPr lang="fr-FR" sz="2700" b="1" dirty="0">
                <a:latin typeface="+mn-lt"/>
              </a:rPr>
              <a:t>     </a:t>
            </a:r>
            <a:r>
              <a:rPr lang="fr-FR" sz="2700" b="1" dirty="0">
                <a:latin typeface="+mn-lt"/>
                <a:cs typeface="Calibri" panose="020F0502020204030204" pitchFamily="34" charset="0"/>
              </a:rPr>
              <a:t>A GLOBAL APPROACH TO RETENTION in SOURCE ROCKS</a:t>
            </a:r>
            <a:br>
              <a:rPr lang="fr-FR" sz="2400" dirty="0"/>
            </a:b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385896"/>
              </p:ext>
            </p:extLst>
          </p:nvPr>
        </p:nvGraphicFramePr>
        <p:xfrm>
          <a:off x="457200" y="1097402"/>
          <a:ext cx="8218488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251520" y="6021388"/>
            <a:ext cx="8640960" cy="390528"/>
          </a:xfrm>
        </p:spPr>
        <p:txBody>
          <a:bodyPr/>
          <a:lstStyle/>
          <a:p>
            <a:endParaRPr lang="fr-FR" sz="1400" b="1" dirty="0"/>
          </a:p>
        </p:txBody>
      </p:sp>
      <p:sp>
        <p:nvSpPr>
          <p:cNvPr id="11" name="Flèche courbée vers le haut 10"/>
          <p:cNvSpPr/>
          <p:nvPr/>
        </p:nvSpPr>
        <p:spPr>
          <a:xfrm flipH="1">
            <a:off x="1619672" y="4293096"/>
            <a:ext cx="6624736" cy="1728292"/>
          </a:xfrm>
          <a:prstGeom prst="curvedUp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11960" y="5445224"/>
            <a:ext cx="172819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    PSY = 5%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244379" y="1425176"/>
            <a:ext cx="281595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    Migration </a:t>
            </a:r>
            <a:r>
              <a:rPr lang="fr-FR" dirty="0" err="1"/>
              <a:t>Loss</a:t>
            </a:r>
            <a:r>
              <a:rPr lang="fr-FR" dirty="0"/>
              <a:t> = 45%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059832" y="28529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50 %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131840" y="43558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50 %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724128" y="2276872"/>
            <a:ext cx="829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45 %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24128" y="328498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5%</a:t>
            </a:r>
          </a:p>
        </p:txBody>
      </p:sp>
      <p:pic>
        <p:nvPicPr>
          <p:cNvPr id="19" name="Image 18" descr="logo_declinaison_bsgf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E62CC92-8134-4348-9530-CC50F7D48DB7}"/>
              </a:ext>
            </a:extLst>
          </p:cNvPr>
          <p:cNvCxnSpPr>
            <a:cxnSpLocks/>
          </p:cNvCxnSpPr>
          <p:nvPr/>
        </p:nvCxnSpPr>
        <p:spPr>
          <a:xfrm>
            <a:off x="3244379" y="3916680"/>
            <a:ext cx="679549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76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Highlights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026564"/>
            <a:ext cx="7886700" cy="4215946"/>
          </a:xfrm>
        </p:spPr>
        <p:txBody>
          <a:bodyPr/>
          <a:lstStyle/>
          <a:p>
            <a:r>
              <a:rPr lang="fr-FR" dirty="0"/>
              <a:t>Introduction : LTO </a:t>
            </a:r>
            <a:r>
              <a:rPr lang="fr-FR" dirty="0" err="1"/>
              <a:t>Resilience</a:t>
            </a:r>
            <a:r>
              <a:rPr lang="fr-FR" dirty="0"/>
              <a:t> ?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retention</a:t>
            </a:r>
            <a:r>
              <a:rPr lang="fr-FR" dirty="0"/>
              <a:t> and Global LTO </a:t>
            </a:r>
            <a:r>
              <a:rPr lang="fr-FR" dirty="0" err="1"/>
              <a:t>Resources</a:t>
            </a:r>
            <a:r>
              <a:rPr lang="fr-FR" dirty="0"/>
              <a:t> </a:t>
            </a:r>
          </a:p>
          <a:p>
            <a:r>
              <a:rPr lang="fr-FR" dirty="0" err="1">
                <a:solidFill>
                  <a:srgbClr val="FF0000"/>
                </a:solidFill>
              </a:rPr>
              <a:t>Oil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recovery</a:t>
            </a:r>
            <a:r>
              <a:rPr lang="fr-FR" dirty="0">
                <a:solidFill>
                  <a:srgbClr val="FF0000"/>
                </a:solidFill>
              </a:rPr>
              <a:t> and Global LTO </a:t>
            </a:r>
            <a:r>
              <a:rPr lang="fr-FR" dirty="0" err="1">
                <a:solidFill>
                  <a:srgbClr val="FF0000"/>
                </a:solidFill>
              </a:rPr>
              <a:t>Reserves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/>
              <a:t>Conclusions : </a:t>
            </a:r>
            <a:r>
              <a:rPr lang="fr-FR" dirty="0" err="1"/>
              <a:t>Where</a:t>
            </a:r>
            <a:r>
              <a:rPr lang="fr-FR" dirty="0"/>
              <a:t> to go and for how long ?</a:t>
            </a:r>
          </a:p>
        </p:txBody>
      </p:sp>
      <p:pic>
        <p:nvPicPr>
          <p:cNvPr id="4" name="Image 3" descr="logo_declinaison_bsg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1D596E-FCD5-4913-AB5E-7D4152FE860F}"/>
              </a:ext>
            </a:extLst>
          </p:cNvPr>
          <p:cNvSpPr txBox="1"/>
          <p:nvPr/>
        </p:nvSpPr>
        <p:spPr>
          <a:xfrm>
            <a:off x="450377" y="4749421"/>
            <a:ext cx="837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LTO Definition follows D. </a:t>
            </a:r>
            <a:r>
              <a:rPr lang="en-US" dirty="0" err="1"/>
              <a:t>Jarvie</a:t>
            </a:r>
            <a:r>
              <a:rPr lang="en-US" dirty="0"/>
              <a:t> [2012] stating that “</a:t>
            </a:r>
            <a:r>
              <a:rPr lang="en-US" b="1" dirty="0"/>
              <a:t>shale-oil is oil stored in organic rich intervals (the source rock itself) or migrated into juxtaposed organic lean intervals</a:t>
            </a:r>
            <a:r>
              <a:rPr lang="en-US" dirty="0"/>
              <a:t>”.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7E560-4B82-4400-8204-877747C993F4}"/>
              </a:ext>
            </a:extLst>
          </p:cNvPr>
          <p:cNvSpPr/>
          <p:nvPr/>
        </p:nvSpPr>
        <p:spPr>
          <a:xfrm>
            <a:off x="628650" y="1992573"/>
            <a:ext cx="7886700" cy="2101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515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23631-3970-4B4A-A51A-DED5A164FE75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50" dirty="0"/>
              <a:t>  </a:t>
            </a:r>
            <a:endParaRPr lang="en-GB" dirty="0"/>
          </a:p>
        </p:txBody>
      </p:sp>
      <p:pic>
        <p:nvPicPr>
          <p:cNvPr id="1026" name="Picture 2" descr="C:\Users\J0023315\Pictures\porosité Evolutionin organic shale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1268760"/>
            <a:ext cx="5727302" cy="4351068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51520" y="738951"/>
            <a:ext cx="86076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POROSITY WITHIN SHALES  </a:t>
            </a:r>
            <a:r>
              <a:rPr lang="fr-FR" sz="2400" dirty="0">
                <a:solidFill>
                  <a:srgbClr val="0070C0"/>
                </a:solidFill>
              </a:rPr>
              <a:t>(</a:t>
            </a:r>
            <a:r>
              <a:rPr lang="fr-FR" sz="2400" dirty="0" err="1">
                <a:solidFill>
                  <a:srgbClr val="0070C0"/>
                </a:solidFill>
              </a:rPr>
              <a:t>Upper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  <a:r>
              <a:rPr lang="fr-FR" sz="2400" dirty="0" err="1">
                <a:solidFill>
                  <a:srgbClr val="0070C0"/>
                </a:solidFill>
              </a:rPr>
              <a:t>Cretaceous</a:t>
            </a:r>
            <a:r>
              <a:rPr lang="fr-FR" sz="2400" dirty="0">
                <a:solidFill>
                  <a:srgbClr val="0070C0"/>
                </a:solidFill>
              </a:rPr>
              <a:t> Eagle Ford </a:t>
            </a:r>
            <a:r>
              <a:rPr lang="fr-FR" sz="2400" dirty="0" err="1">
                <a:solidFill>
                  <a:srgbClr val="0070C0"/>
                </a:solidFill>
              </a:rPr>
              <a:t>Example</a:t>
            </a:r>
            <a:r>
              <a:rPr lang="fr-FR" sz="2400" dirty="0">
                <a:solidFill>
                  <a:srgbClr val="0070C0"/>
                </a:solidFill>
              </a:rPr>
              <a:t>) </a:t>
            </a:r>
            <a:r>
              <a:rPr lang="fr-FR" dirty="0"/>
              <a:t> </a:t>
            </a:r>
          </a:p>
          <a:p>
            <a:r>
              <a:rPr lang="fr-FR" dirty="0"/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1520" y="1484784"/>
            <a:ext cx="28803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Organic</a:t>
            </a:r>
            <a:r>
              <a:rPr lang="fr-FR" dirty="0"/>
              <a:t> </a:t>
            </a:r>
            <a:r>
              <a:rPr lang="fr-FR" dirty="0" err="1"/>
              <a:t>Porosity</a:t>
            </a:r>
            <a:r>
              <a:rPr lang="fr-FR" dirty="0"/>
              <a:t>  </a:t>
            </a:r>
            <a:r>
              <a:rPr lang="fr-FR" dirty="0" err="1"/>
              <a:t>increasing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maturity</a:t>
            </a:r>
            <a:r>
              <a:rPr lang="fr-FR" dirty="0"/>
              <a:t> !</a:t>
            </a:r>
          </a:p>
          <a:p>
            <a:endParaRPr lang="fr-FR" dirty="0"/>
          </a:p>
          <a:p>
            <a:r>
              <a:rPr lang="fr-FR" dirty="0"/>
              <a:t>TOC: 1.5 % in </a:t>
            </a:r>
            <a:r>
              <a:rPr lang="fr-FR" dirty="0" err="1"/>
              <a:t>weight</a:t>
            </a:r>
            <a:endParaRPr lang="fr-FR" dirty="0"/>
          </a:p>
          <a:p>
            <a:r>
              <a:rPr lang="fr-FR" dirty="0"/>
              <a:t>TOC : 3% in volume</a:t>
            </a:r>
          </a:p>
          <a:p>
            <a:r>
              <a:rPr lang="fr-FR" dirty="0" err="1"/>
              <a:t>Organic</a:t>
            </a:r>
            <a:r>
              <a:rPr lang="fr-FR" dirty="0"/>
              <a:t> </a:t>
            </a:r>
            <a:r>
              <a:rPr lang="fr-FR" dirty="0" err="1"/>
              <a:t>Porosity</a:t>
            </a:r>
            <a:r>
              <a:rPr lang="fr-FR" dirty="0"/>
              <a:t> :4 to 6%</a:t>
            </a:r>
          </a:p>
          <a:p>
            <a:endParaRPr lang="fr-FR" dirty="0"/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mainly</a:t>
            </a:r>
            <a:r>
              <a:rPr lang="fr-FR" dirty="0"/>
              <a:t> </a:t>
            </a:r>
            <a:r>
              <a:rPr lang="fr-FR" dirty="0" err="1"/>
              <a:t>adsorbed</a:t>
            </a:r>
            <a:r>
              <a:rPr lang="fr-FR" dirty="0"/>
              <a:t>  at or </a:t>
            </a:r>
            <a:r>
              <a:rPr lang="fr-FR" dirty="0" err="1"/>
              <a:t>absorbed</a:t>
            </a:r>
            <a:r>
              <a:rPr lang="fr-FR" dirty="0"/>
              <a:t> </a:t>
            </a:r>
            <a:r>
              <a:rPr lang="fr-FR" dirty="0" err="1"/>
              <a:t>within</a:t>
            </a:r>
            <a:r>
              <a:rPr lang="fr-FR" dirty="0"/>
              <a:t> </a:t>
            </a:r>
            <a:r>
              <a:rPr lang="fr-FR" dirty="0" err="1"/>
              <a:t>Kerogen</a:t>
            </a:r>
            <a:r>
              <a:rPr lang="fr-FR" dirty="0"/>
              <a:t> :  high HC-</a:t>
            </a:r>
            <a:r>
              <a:rPr lang="fr-FR" dirty="0" err="1"/>
              <a:t>wettability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Organic</a:t>
            </a:r>
            <a:r>
              <a:rPr lang="fr-FR" dirty="0"/>
              <a:t> </a:t>
            </a:r>
            <a:r>
              <a:rPr lang="fr-FR" dirty="0" err="1"/>
              <a:t>porosity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bearing</a:t>
            </a:r>
            <a:r>
              <a:rPr lang="fr-FR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57200" y="5835852"/>
            <a:ext cx="676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adapted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H. </a:t>
            </a:r>
            <a:r>
              <a:rPr lang="fr-FR" dirty="0" err="1"/>
              <a:t>Cander</a:t>
            </a:r>
            <a:r>
              <a:rPr lang="fr-FR" dirty="0"/>
              <a:t> (</a:t>
            </a:r>
            <a:r>
              <a:rPr lang="fr-FR" dirty="0" err="1"/>
              <a:t>bp</a:t>
            </a:r>
            <a:r>
              <a:rPr lang="fr-FR" dirty="0"/>
              <a:t>) , AAPG </a:t>
            </a:r>
            <a:r>
              <a:rPr lang="fr-FR" dirty="0" err="1"/>
              <a:t>Annual</a:t>
            </a:r>
            <a:r>
              <a:rPr lang="fr-FR" dirty="0"/>
              <a:t> </a:t>
            </a:r>
            <a:r>
              <a:rPr lang="fr-FR" dirty="0" err="1"/>
              <a:t>Convention,April</a:t>
            </a:r>
            <a:r>
              <a:rPr lang="fr-FR" dirty="0"/>
              <a:t> 2012</a:t>
            </a:r>
          </a:p>
        </p:txBody>
      </p:sp>
      <p:pic>
        <p:nvPicPr>
          <p:cNvPr id="9" name="Image 8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733256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65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28650" y="639449"/>
            <a:ext cx="7886700" cy="882425"/>
          </a:xfrm>
        </p:spPr>
        <p:txBody>
          <a:bodyPr>
            <a:normAutofit/>
          </a:bodyPr>
          <a:lstStyle/>
          <a:p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Oil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SATURATION in SHALE OILS : the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Bakken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Example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(1)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z="1050" dirty="0"/>
              <a:t>  </a:t>
            </a:r>
            <a:endParaRPr lang="en-GB" sz="105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223631-3970-4B4A-A51A-DED5A164FE75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457200" y="1463163"/>
            <a:ext cx="8218800" cy="50403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/>
              <a:t>In the </a:t>
            </a:r>
            <a:r>
              <a:rPr lang="fr-FR" sz="2000" dirty="0" err="1"/>
              <a:t>Bakken</a:t>
            </a:r>
            <a:r>
              <a:rPr lang="fr-FR" sz="2000" dirty="0"/>
              <a:t> Shales</a:t>
            </a:r>
          </a:p>
          <a:p>
            <a:pPr>
              <a:buNone/>
            </a:pPr>
            <a:r>
              <a:rPr lang="fr-FR" sz="2000" dirty="0"/>
              <a:t>(</a:t>
            </a:r>
            <a:r>
              <a:rPr lang="fr-FR" sz="2000" dirty="0" err="1"/>
              <a:t>Carboniferous</a:t>
            </a:r>
            <a:r>
              <a:rPr lang="fr-FR" sz="2000" dirty="0"/>
              <a:t>/</a:t>
            </a:r>
            <a:r>
              <a:rPr lang="fr-FR" sz="2000" dirty="0" err="1"/>
              <a:t>Devonian</a:t>
            </a:r>
            <a:r>
              <a:rPr lang="fr-FR" sz="2000" dirty="0"/>
              <a:t>)</a:t>
            </a:r>
          </a:p>
          <a:p>
            <a:pPr>
              <a:buNone/>
            </a:pPr>
            <a:r>
              <a:rPr lang="fr-FR" sz="2000" dirty="0"/>
              <a:t>Water </a:t>
            </a:r>
            <a:r>
              <a:rPr lang="fr-FR" sz="2000" dirty="0" err="1"/>
              <a:t>cuts</a:t>
            </a:r>
            <a:r>
              <a:rPr lang="fr-FR" sz="2000" dirty="0"/>
              <a:t> in vertical </a:t>
            </a:r>
            <a:r>
              <a:rPr lang="fr-FR" sz="2000" dirty="0" err="1"/>
              <a:t>wells</a:t>
            </a:r>
            <a:r>
              <a:rPr lang="fr-FR" sz="2000" dirty="0"/>
              <a:t> </a:t>
            </a:r>
            <a:r>
              <a:rPr lang="fr-FR" sz="2000" dirty="0" err="1"/>
              <a:t>drilled</a:t>
            </a:r>
            <a:r>
              <a:rPr lang="fr-FR" sz="2000" dirty="0"/>
              <a:t> </a:t>
            </a:r>
          </a:p>
          <a:p>
            <a:pPr>
              <a:buNone/>
            </a:pPr>
            <a:r>
              <a:rPr lang="fr-FR" sz="2000" dirty="0"/>
              <a:t>and </a:t>
            </a:r>
            <a:r>
              <a:rPr lang="fr-FR" sz="2000" dirty="0" err="1"/>
              <a:t>produced</a:t>
            </a:r>
            <a:r>
              <a:rPr lang="fr-FR" sz="2000" dirty="0"/>
              <a:t> in the 80’s </a:t>
            </a:r>
          </a:p>
          <a:p>
            <a:pPr>
              <a:buNone/>
            </a:pPr>
            <a:r>
              <a:rPr lang="fr-FR" sz="2000" dirty="0">
                <a:solidFill>
                  <a:srgbClr val="FF0000"/>
                </a:solidFill>
              </a:rPr>
              <a:t>= </a:t>
            </a:r>
            <a:r>
              <a:rPr lang="fr-FR" sz="2000" dirty="0" err="1">
                <a:solidFill>
                  <a:srgbClr val="FF0000"/>
                </a:solidFill>
              </a:rPr>
              <a:t>before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hydraulic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fracking</a:t>
            </a:r>
            <a:endParaRPr lang="fr-FR" sz="20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sz="2000" dirty="0" err="1"/>
              <a:t>were</a:t>
            </a:r>
            <a:r>
              <a:rPr lang="fr-FR" sz="2000" dirty="0"/>
              <a:t> </a:t>
            </a:r>
            <a:r>
              <a:rPr lang="fr-FR" sz="2000" dirty="0" err="1"/>
              <a:t>very</a:t>
            </a:r>
            <a:r>
              <a:rPr lang="fr-FR" sz="2000" dirty="0"/>
              <a:t> </a:t>
            </a:r>
            <a:r>
              <a:rPr lang="fr-FR" sz="2000" dirty="0" err="1"/>
              <a:t>low</a:t>
            </a:r>
            <a:r>
              <a:rPr lang="fr-FR" sz="2000" dirty="0"/>
              <a:t> (few %) </a:t>
            </a:r>
          </a:p>
          <a:p>
            <a:pPr>
              <a:buNone/>
            </a:pPr>
            <a:r>
              <a:rPr lang="fr-FR" sz="2000" dirty="0" err="1"/>
              <a:t>supporting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FF0000"/>
                </a:solidFill>
              </a:rPr>
              <a:t>a  high So ;</a:t>
            </a:r>
            <a:endParaRPr lang="fr-FR" dirty="0"/>
          </a:p>
          <a:p>
            <a:pPr>
              <a:buNone/>
            </a:pPr>
            <a:r>
              <a:rPr lang="fr-FR" sz="2000" dirty="0" err="1"/>
              <a:t>Geochemical</a:t>
            </a:r>
            <a:r>
              <a:rPr lang="fr-FR" sz="2000" dirty="0"/>
              <a:t>  and </a:t>
            </a:r>
            <a:r>
              <a:rPr lang="fr-FR" sz="2000" dirty="0" err="1"/>
              <a:t>petrophysical</a:t>
            </a:r>
            <a:r>
              <a:rPr lang="fr-FR" sz="2000" dirty="0"/>
              <a:t> </a:t>
            </a:r>
          </a:p>
          <a:p>
            <a:pPr>
              <a:buNone/>
            </a:pPr>
            <a:r>
              <a:rPr lang="fr-FR" sz="2000" dirty="0" err="1"/>
              <a:t>studies</a:t>
            </a:r>
            <a:r>
              <a:rPr lang="fr-FR" sz="2000" dirty="0"/>
              <a:t> </a:t>
            </a:r>
            <a:r>
              <a:rPr lang="fr-FR" sz="2000" dirty="0" err="1"/>
              <a:t>invoke</a:t>
            </a:r>
            <a:r>
              <a:rPr lang="fr-FR" sz="2000" dirty="0"/>
              <a:t>  </a:t>
            </a:r>
            <a:r>
              <a:rPr lang="fr-FR" sz="2000" dirty="0" err="1"/>
              <a:t>always</a:t>
            </a:r>
            <a:endParaRPr lang="fr-FR" sz="2000" dirty="0"/>
          </a:p>
          <a:p>
            <a:pPr>
              <a:buNone/>
            </a:pPr>
            <a:r>
              <a:rPr lang="fr-FR" sz="2000" dirty="0"/>
              <a:t>a </a:t>
            </a:r>
            <a:r>
              <a:rPr lang="fr-FR" sz="2000" dirty="0" err="1">
                <a:solidFill>
                  <a:srgbClr val="FF0000"/>
                </a:solidFill>
              </a:rPr>
              <a:t>hydrocarbon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wet</a:t>
            </a:r>
            <a:r>
              <a:rPr lang="fr-FR" sz="2000" dirty="0">
                <a:solidFill>
                  <a:srgbClr val="FF0000"/>
                </a:solidFill>
              </a:rPr>
              <a:t> « </a:t>
            </a:r>
            <a:r>
              <a:rPr lang="fr-FR" sz="2000" dirty="0" err="1">
                <a:solidFill>
                  <a:srgbClr val="FF0000"/>
                </a:solidFill>
              </a:rPr>
              <a:t>reservoir</a:t>
            </a:r>
            <a:r>
              <a:rPr lang="fr-FR" dirty="0">
                <a:solidFill>
                  <a:srgbClr val="FF0000"/>
                </a:solidFill>
              </a:rPr>
              <a:t> »</a:t>
            </a:r>
          </a:p>
        </p:txBody>
      </p:sp>
      <p:pic>
        <p:nvPicPr>
          <p:cNvPr id="2050" name="Picture 2" descr="C:\Users\J0023315\Pictures\Pages de Price-LefeverPaper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357219"/>
            <a:ext cx="4752528" cy="5112568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251520" y="5867980"/>
            <a:ext cx="65527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Production table </a:t>
            </a:r>
            <a:r>
              <a:rPr lang="fr-FR" dirty="0" err="1"/>
              <a:t>from</a:t>
            </a:r>
            <a:r>
              <a:rPr lang="fr-FR" dirty="0"/>
              <a:t> L Price and J </a:t>
            </a:r>
            <a:r>
              <a:rPr lang="fr-FR" dirty="0" err="1"/>
              <a:t>LeFever</a:t>
            </a:r>
            <a:r>
              <a:rPr lang="fr-FR" dirty="0"/>
              <a:t> , USGS, 1992</a:t>
            </a:r>
          </a:p>
        </p:txBody>
      </p:sp>
      <p:pic>
        <p:nvPicPr>
          <p:cNvPr id="8" name="Image 7" descr="logo_declinaison_bsg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89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23631-3970-4B4A-A51A-DED5A164FE75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50" dirty="0"/>
              <a:t> </a:t>
            </a:r>
            <a:endParaRPr lang="en-GB" dirty="0"/>
          </a:p>
        </p:txBody>
      </p:sp>
      <p:pic>
        <p:nvPicPr>
          <p:cNvPr id="1026" name="Picture 2" descr="C:\Users\J0023315\Pictures\Bakken Water Cut 2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2765192"/>
            <a:ext cx="7658495" cy="302433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11560" y="675059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OIL SATURATION in SHALE OILS : The </a:t>
            </a:r>
            <a:r>
              <a:rPr lang="fr-FR" sz="2400" b="1" dirty="0" err="1">
                <a:solidFill>
                  <a:srgbClr val="0070C0"/>
                </a:solidFill>
              </a:rPr>
              <a:t>Bakken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b="1" dirty="0" err="1">
                <a:solidFill>
                  <a:srgbClr val="0070C0"/>
                </a:solidFill>
              </a:rPr>
              <a:t>example</a:t>
            </a:r>
            <a:r>
              <a:rPr lang="fr-FR" sz="2400" b="1" dirty="0">
                <a:solidFill>
                  <a:srgbClr val="0070C0"/>
                </a:solidFill>
              </a:rPr>
              <a:t> (2)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57199" y="1151212"/>
            <a:ext cx="8172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Last </a:t>
            </a:r>
            <a:r>
              <a:rPr lang="fr-FR" dirty="0" err="1"/>
              <a:t>drilled</a:t>
            </a:r>
            <a:r>
              <a:rPr lang="fr-FR" dirty="0"/>
              <a:t>  horizontal </a:t>
            </a:r>
            <a:r>
              <a:rPr lang="fr-FR" dirty="0" err="1"/>
              <a:t>wells</a:t>
            </a:r>
            <a:r>
              <a:rPr lang="fr-FR" dirty="0"/>
              <a:t> in </a:t>
            </a:r>
            <a:r>
              <a:rPr lang="fr-FR" dirty="0" err="1"/>
              <a:t>Bakken</a:t>
            </a:r>
            <a:r>
              <a:rPr lang="fr-FR" dirty="0"/>
              <a:t> show an </a:t>
            </a:r>
            <a:r>
              <a:rPr lang="fr-FR" dirty="0" err="1"/>
              <a:t>increasing</a:t>
            </a:r>
            <a:r>
              <a:rPr lang="fr-FR" dirty="0"/>
              <a:t> Water </a:t>
            </a:r>
            <a:r>
              <a:rPr lang="fr-FR" dirty="0" err="1"/>
              <a:t>Cut</a:t>
            </a:r>
            <a:r>
              <a:rPr lang="fr-FR" dirty="0"/>
              <a:t>   for </a:t>
            </a:r>
            <a:r>
              <a:rPr lang="fr-FR" dirty="0" err="1"/>
              <a:t>newer</a:t>
            </a:r>
            <a:r>
              <a:rPr lang="fr-FR" dirty="0"/>
              <a:t> </a:t>
            </a:r>
            <a:r>
              <a:rPr lang="fr-FR" dirty="0" err="1"/>
              <a:t>wells</a:t>
            </a:r>
            <a:r>
              <a:rPr lang="fr-FR" dirty="0"/>
              <a:t>, </a:t>
            </a:r>
            <a:r>
              <a:rPr lang="fr-FR" dirty="0" err="1"/>
              <a:t>from</a:t>
            </a:r>
            <a:r>
              <a:rPr lang="fr-FR" dirty="0"/>
              <a:t> 20% (2008/2009) to 45 % (2012/2013)</a:t>
            </a:r>
          </a:p>
          <a:p>
            <a:r>
              <a:rPr lang="fr-FR" dirty="0"/>
              <a:t>Water Cut </a:t>
            </a:r>
            <a:r>
              <a:rPr lang="fr-FR" dirty="0" err="1"/>
              <a:t>is</a:t>
            </a:r>
            <a:r>
              <a:rPr lang="fr-FR" dirty="0"/>
              <a:t> a good </a:t>
            </a:r>
            <a:r>
              <a:rPr lang="fr-FR" dirty="0" err="1"/>
              <a:t>indicator</a:t>
            </a:r>
            <a:r>
              <a:rPr lang="fr-FR" dirty="0"/>
              <a:t> of the </a:t>
            </a:r>
            <a:r>
              <a:rPr lang="fr-FR" dirty="0" err="1"/>
              <a:t>whole</a:t>
            </a:r>
            <a:r>
              <a:rPr lang="fr-FR" dirty="0"/>
              <a:t> SR </a:t>
            </a:r>
            <a:r>
              <a:rPr lang="fr-FR" dirty="0" err="1"/>
              <a:t>depletion</a:t>
            </a:r>
            <a:r>
              <a:rPr lang="fr-FR" dirty="0"/>
              <a:t> and </a:t>
            </a:r>
            <a:r>
              <a:rPr lang="fr-FR" dirty="0" err="1"/>
              <a:t>decreasing</a:t>
            </a:r>
            <a:r>
              <a:rPr lang="fr-FR" dirty="0"/>
              <a:t> </a:t>
            </a:r>
            <a:r>
              <a:rPr lang="fr-FR" dirty="0" err="1"/>
              <a:t>oil</a:t>
            </a:r>
            <a:r>
              <a:rPr lang="fr-FR" dirty="0"/>
              <a:t> saturation  (or </a:t>
            </a:r>
            <a:r>
              <a:rPr lang="fr-FR" dirty="0" err="1"/>
              <a:t>increasing</a:t>
            </a:r>
            <a:r>
              <a:rPr lang="fr-FR" dirty="0"/>
              <a:t> water venues </a:t>
            </a:r>
            <a:r>
              <a:rPr lang="fr-FR" dirty="0" err="1"/>
              <a:t>through</a:t>
            </a:r>
            <a:r>
              <a:rPr lang="fr-FR" dirty="0"/>
              <a:t> fractures)</a:t>
            </a:r>
          </a:p>
          <a:p>
            <a:r>
              <a:rPr lang="fr-FR" b="1" dirty="0"/>
              <a:t>But Water </a:t>
            </a:r>
            <a:r>
              <a:rPr lang="fr-FR" b="1" dirty="0" err="1"/>
              <a:t>cuts</a:t>
            </a:r>
            <a:r>
              <a:rPr lang="fr-FR" b="1" dirty="0"/>
              <a:t> are more stable </a:t>
            </a:r>
            <a:r>
              <a:rPr lang="fr-FR" b="1" dirty="0" err="1"/>
              <a:t>with</a:t>
            </a:r>
            <a:r>
              <a:rPr lang="fr-FR" b="1" dirty="0"/>
              <a:t> </a:t>
            </a:r>
            <a:r>
              <a:rPr lang="fr-FR" b="1" dirty="0" err="1"/>
              <a:t>wells</a:t>
            </a:r>
            <a:r>
              <a:rPr lang="fr-FR" b="1" dirty="0"/>
              <a:t> </a:t>
            </a:r>
            <a:r>
              <a:rPr lang="fr-FR" b="1" dirty="0" err="1"/>
              <a:t>ages</a:t>
            </a:r>
            <a:r>
              <a:rPr lang="fr-FR" b="1" dirty="0"/>
              <a:t> </a:t>
            </a:r>
            <a:r>
              <a:rPr lang="fr-FR" b="1" dirty="0" err="1"/>
              <a:t>than</a:t>
            </a:r>
            <a:r>
              <a:rPr lang="fr-FR" b="1" dirty="0"/>
              <a:t> </a:t>
            </a:r>
            <a:r>
              <a:rPr lang="fr-FR" b="1" dirty="0" err="1"/>
              <a:t>previously</a:t>
            </a:r>
            <a:r>
              <a:rPr lang="fr-FR" b="1" dirty="0"/>
              <a:t> </a:t>
            </a:r>
            <a:r>
              <a:rPr lang="fr-FR" b="1" dirty="0" err="1"/>
              <a:t>thought</a:t>
            </a:r>
            <a:r>
              <a:rPr lang="fr-FR" b="1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2" y="5867980"/>
            <a:ext cx="7658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>
                <a:hlinkClick r:id="rId3"/>
              </a:rPr>
              <a:t>http://fractionalflow.com</a:t>
            </a:r>
            <a:r>
              <a:rPr lang="fr-FR" dirty="0"/>
              <a:t> post by Rune </a:t>
            </a:r>
            <a:r>
              <a:rPr lang="fr-FR" dirty="0" err="1"/>
              <a:t>Likvern</a:t>
            </a:r>
            <a:r>
              <a:rPr lang="fr-FR" dirty="0"/>
              <a:t> on </a:t>
            </a:r>
            <a:r>
              <a:rPr lang="fr-FR" dirty="0" err="1"/>
              <a:t>December</a:t>
            </a:r>
            <a:r>
              <a:rPr lang="fr-FR" dirty="0"/>
              <a:t> 2014</a:t>
            </a:r>
          </a:p>
        </p:txBody>
      </p:sp>
      <p:pic>
        <p:nvPicPr>
          <p:cNvPr id="10" name="Image 9" descr="logo_declinaison_bsg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267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808264"/>
            <a:ext cx="8515350" cy="8824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Global LTO ressources to </a:t>
            </a:r>
            <a:r>
              <a:rPr lang="fr-FR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reserves</a:t>
            </a:r>
            <a:endParaRPr lang="fr-FR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DB5DDE-60A4-4C8B-9F6E-0AFE7B207BC8}"/>
              </a:ext>
            </a:extLst>
          </p:cNvPr>
          <p:cNvSpPr txBox="1"/>
          <p:nvPr/>
        </p:nvSpPr>
        <p:spPr>
          <a:xfrm>
            <a:off x="764275" y="3140242"/>
            <a:ext cx="801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Assuming</a:t>
            </a:r>
            <a:r>
              <a:rPr lang="fr-FR" sz="2400" dirty="0"/>
              <a:t> a 10 % </a:t>
            </a:r>
            <a:r>
              <a:rPr lang="fr-FR" sz="2400" dirty="0" err="1"/>
              <a:t>Recovery</a:t>
            </a:r>
            <a:r>
              <a:rPr lang="fr-FR" sz="2400" dirty="0"/>
              <a:t> Factor : 75000/10 = 7500 </a:t>
            </a:r>
            <a:r>
              <a:rPr lang="fr-FR" sz="2400" dirty="0" err="1"/>
              <a:t>Gbo</a:t>
            </a:r>
            <a:endParaRPr lang="fr-FR" sz="2400" dirty="0"/>
          </a:p>
          <a:p>
            <a:r>
              <a:rPr lang="fr-FR" sz="2400" dirty="0" err="1"/>
              <a:t>Assuming</a:t>
            </a:r>
            <a:r>
              <a:rPr lang="fr-FR" sz="2400" dirty="0"/>
              <a:t> a 20 % « </a:t>
            </a:r>
            <a:r>
              <a:rPr lang="fr-FR" sz="2400" dirty="0" err="1"/>
              <a:t>acceptability</a:t>
            </a:r>
            <a:r>
              <a:rPr lang="fr-FR" sz="2400" dirty="0"/>
              <a:t> » surface : 7500/5 = </a:t>
            </a:r>
            <a:r>
              <a:rPr lang="fr-FR" sz="2400" b="1" dirty="0">
                <a:solidFill>
                  <a:srgbClr val="FF0000"/>
                </a:solidFill>
              </a:rPr>
              <a:t>1500 Gb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440D85-D8E9-4CDE-AB99-C877676F79E3}"/>
              </a:ext>
            </a:extLst>
          </p:cNvPr>
          <p:cNvSpPr txBox="1"/>
          <p:nvPr/>
        </p:nvSpPr>
        <p:spPr>
          <a:xfrm>
            <a:off x="1678675" y="4722125"/>
            <a:ext cx="5977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RF</a:t>
            </a:r>
            <a:r>
              <a:rPr lang="fr-FR" dirty="0"/>
              <a:t> : </a:t>
            </a:r>
            <a:r>
              <a:rPr lang="fr-FR" dirty="0" err="1"/>
              <a:t>Geology</a:t>
            </a:r>
            <a:r>
              <a:rPr lang="fr-FR" dirty="0"/>
              <a:t> and </a:t>
            </a:r>
            <a:r>
              <a:rPr lang="fr-FR" dirty="0" err="1"/>
              <a:t>geomechanics</a:t>
            </a:r>
            <a:r>
              <a:rPr lang="fr-FR" dirty="0"/>
              <a:t> but </a:t>
            </a:r>
            <a:r>
              <a:rPr lang="fr-FR" dirty="0" err="1"/>
              <a:t>also</a:t>
            </a:r>
            <a:r>
              <a:rPr lang="fr-FR" dirty="0"/>
              <a:t>  finances (100 $/b)</a:t>
            </a:r>
          </a:p>
          <a:p>
            <a:r>
              <a:rPr lang="fr-FR" b="1" dirty="0" err="1"/>
              <a:t>Acceptability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fr-FR" dirty="0" err="1"/>
              <a:t>geography</a:t>
            </a:r>
            <a:r>
              <a:rPr lang="fr-FR" dirty="0"/>
              <a:t>, </a:t>
            </a:r>
            <a:r>
              <a:rPr lang="fr-FR" dirty="0" err="1"/>
              <a:t>environment</a:t>
            </a:r>
            <a:r>
              <a:rPr lang="fr-FR" dirty="0"/>
              <a:t>, </a:t>
            </a:r>
            <a:r>
              <a:rPr lang="fr-FR" dirty="0" err="1"/>
              <a:t>societal</a:t>
            </a:r>
            <a:r>
              <a:rPr lang="fr-FR" dirty="0"/>
              <a:t>  limitations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D3655D-2D62-4DA9-95EA-4B558AEA86C0}"/>
              </a:ext>
            </a:extLst>
          </p:cNvPr>
          <p:cNvSpPr/>
          <p:nvPr/>
        </p:nvSpPr>
        <p:spPr>
          <a:xfrm>
            <a:off x="504967" y="3029803"/>
            <a:ext cx="8278086" cy="94143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8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FA3C0-C0E9-4138-8F17-81165CBAC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US-EIA 2013 </a:t>
            </a:r>
            <a:r>
              <a:rPr lang="fr-FR" dirty="0" err="1"/>
              <a:t>Studies</a:t>
            </a:r>
            <a:r>
              <a:rPr lang="fr-FR" dirty="0"/>
              <a:t> : 335 </a:t>
            </a:r>
            <a:r>
              <a:rPr lang="fr-FR" dirty="0" err="1"/>
              <a:t>Gbo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E3AE1F-B388-4EB1-9451-04F0C78E2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08" y="1956673"/>
            <a:ext cx="6400799" cy="423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5900" y="1300973"/>
            <a:ext cx="6164100" cy="545411"/>
          </a:xfrm>
        </p:spPr>
        <p:txBody>
          <a:bodyPr>
            <a:noAutofit/>
          </a:bodyPr>
          <a:lstStyle/>
          <a:p>
            <a:r>
              <a:rPr lang="fr-FR" sz="2000" b="1" dirty="0">
                <a:solidFill>
                  <a:prstClr val="black"/>
                </a:solidFill>
              </a:rPr>
              <a:t>335 GB of SHALE OILS RECOVERABLES RESERVES (EIA Reports, 2013)  SEEMS to </a:t>
            </a:r>
            <a:r>
              <a:rPr lang="fr-FR" sz="2000" b="1" dirty="0" err="1">
                <a:solidFill>
                  <a:prstClr val="black"/>
                </a:solidFill>
              </a:rPr>
              <a:t>be</a:t>
            </a:r>
            <a:r>
              <a:rPr lang="fr-FR" sz="2000" b="1" dirty="0">
                <a:solidFill>
                  <a:prstClr val="black"/>
                </a:solidFill>
              </a:rPr>
              <a:t> DEEPLY UNDERESTIMATED</a:t>
            </a:r>
            <a:endParaRPr lang="fr-FR" sz="2000" b="1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1485900" y="2368438"/>
            <a:ext cx="6164100" cy="378023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85750" indent="-28575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5">
                  <a:lumMod val="75000"/>
                </a:schemeClr>
              </a:buClr>
              <a:buSzPct val="120000"/>
              <a:buFont typeface="Lucida Grande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447675" indent="-180975" algn="l" defTabSz="533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5">
                  <a:lumMod val="75000"/>
                </a:schemeClr>
              </a:buClr>
              <a:buFont typeface="Lucida Grande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806450" indent="-180975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5">
                  <a:lumMod val="75000"/>
                </a:schemeClr>
              </a:buClr>
              <a:buSzPct val="100000"/>
              <a:buFont typeface="Lucida Grande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076325" indent="-17145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5">
                  <a:lumMod val="75000"/>
                </a:schemeClr>
              </a:buClr>
              <a:buSzPct val="80000"/>
              <a:buFont typeface="Lucida Grande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Helvetica"/>
              </a:defRPr>
            </a:lvl4pPr>
            <a:lvl5pPr marL="1260000" indent="-180975" algn="l" defTabSz="352425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BD2B0B"/>
              </a:buClr>
              <a:buSzPct val="100000"/>
              <a:buFont typeface="Lucida Grande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8561E">
                  <a:lumMod val="75000"/>
                </a:srgbClr>
              </a:buClr>
              <a:defRPr/>
            </a:pP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Only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137 SO formations in 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only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95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Onshore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Basins 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considered</a:t>
            </a:r>
            <a:endParaRPr lang="fr-FR" sz="1500" dirty="0">
              <a:solidFill>
                <a:sysClr val="windowText" lastClr="000000"/>
              </a:solidFill>
              <a:latin typeface="Arial"/>
            </a:endParaRPr>
          </a:p>
          <a:p>
            <a:pPr lvl="1">
              <a:buClr>
                <a:srgbClr val="E8561E">
                  <a:lumMod val="75000"/>
                </a:srgbClr>
              </a:buClr>
              <a:defRPr/>
            </a:pPr>
            <a:r>
              <a:rPr lang="fr-FR" sz="1350" b="1" dirty="0">
                <a:solidFill>
                  <a:srgbClr val="FF0000"/>
                </a:solidFill>
                <a:latin typeface="Arial"/>
              </a:rPr>
              <a:t>All Middle East and </a:t>
            </a:r>
            <a:r>
              <a:rPr lang="fr-FR" sz="1350" b="1" dirty="0" err="1">
                <a:solidFill>
                  <a:srgbClr val="FF0000"/>
                </a:solidFill>
                <a:latin typeface="Arial"/>
              </a:rPr>
              <a:t>Caspian</a:t>
            </a:r>
            <a:r>
              <a:rPr lang="fr-FR" sz="1350" b="1" dirty="0">
                <a:solidFill>
                  <a:srgbClr val="FF0000"/>
                </a:solidFill>
                <a:latin typeface="Arial"/>
              </a:rPr>
              <a:t>  basins </a:t>
            </a:r>
            <a:r>
              <a:rPr lang="fr-FR" sz="1350" b="1" dirty="0" err="1">
                <a:solidFill>
                  <a:srgbClr val="FF0000"/>
                </a:solidFill>
                <a:latin typeface="Arial"/>
              </a:rPr>
              <a:t>excluded</a:t>
            </a:r>
            <a:r>
              <a:rPr lang="fr-FR" sz="1350" b="1" dirty="0">
                <a:solidFill>
                  <a:srgbClr val="FF0000"/>
                </a:solidFill>
                <a:latin typeface="Arial"/>
              </a:rPr>
              <a:t>  !</a:t>
            </a:r>
          </a:p>
          <a:p>
            <a:pPr lvl="1">
              <a:buClr>
                <a:srgbClr val="E8561E">
                  <a:lumMod val="75000"/>
                </a:srgbClr>
              </a:buClr>
              <a:defRPr/>
            </a:pPr>
            <a:r>
              <a:rPr lang="fr-FR" sz="1350" dirty="0" err="1">
                <a:solidFill>
                  <a:sysClr val="windowText" lastClr="000000"/>
                </a:solidFill>
                <a:latin typeface="Arial"/>
              </a:rPr>
              <a:t>Low</a:t>
            </a:r>
            <a:r>
              <a:rPr lang="fr-FR" sz="135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350" dirty="0" err="1">
                <a:solidFill>
                  <a:sysClr val="windowText" lastClr="000000"/>
                </a:solidFill>
                <a:latin typeface="Arial"/>
              </a:rPr>
              <a:t>quality</a:t>
            </a:r>
            <a:r>
              <a:rPr lang="fr-FR" sz="1350" dirty="0">
                <a:solidFill>
                  <a:sysClr val="windowText" lastClr="000000"/>
                </a:solidFill>
                <a:latin typeface="Arial"/>
              </a:rPr>
              <a:t>  (not </a:t>
            </a:r>
            <a:r>
              <a:rPr lang="fr-FR" sz="1350" dirty="0" err="1">
                <a:solidFill>
                  <a:sysClr val="windowText" lastClr="000000"/>
                </a:solidFill>
                <a:latin typeface="Arial"/>
              </a:rPr>
              <a:t>really</a:t>
            </a:r>
            <a:r>
              <a:rPr lang="fr-FR" sz="135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350" dirty="0" err="1">
                <a:solidFill>
                  <a:sysClr val="windowText" lastClr="000000"/>
                </a:solidFill>
                <a:latin typeface="Arial"/>
              </a:rPr>
              <a:t>defined</a:t>
            </a:r>
            <a:r>
              <a:rPr lang="fr-FR" sz="1350" dirty="0">
                <a:solidFill>
                  <a:sysClr val="windowText" lastClr="000000"/>
                </a:solidFill>
                <a:latin typeface="Arial"/>
              </a:rPr>
              <a:t>)  areas are… </a:t>
            </a:r>
            <a:r>
              <a:rPr lang="fr-FR" sz="1350" dirty="0" err="1">
                <a:solidFill>
                  <a:sysClr val="windowText" lastClr="000000"/>
                </a:solidFill>
                <a:latin typeface="Arial"/>
              </a:rPr>
              <a:t>discarded</a:t>
            </a:r>
            <a:r>
              <a:rPr lang="fr-FR" sz="1350" dirty="0">
                <a:solidFill>
                  <a:sysClr val="windowText" lastClr="000000"/>
                </a:solidFill>
                <a:latin typeface="Arial"/>
              </a:rPr>
              <a:t> ; </a:t>
            </a:r>
          </a:p>
          <a:p>
            <a:pPr lvl="1">
              <a:buClr>
                <a:srgbClr val="E8561E">
                  <a:lumMod val="75000"/>
                </a:srgbClr>
              </a:buClr>
              <a:defRPr/>
            </a:pPr>
            <a:r>
              <a:rPr lang="fr-FR" sz="1350" dirty="0">
                <a:solidFill>
                  <a:srgbClr val="FF0000"/>
                </a:solidFill>
                <a:latin typeface="Arial"/>
              </a:rPr>
              <a:t>Light  HC </a:t>
            </a:r>
            <a:r>
              <a:rPr lang="fr-FR" sz="1350" dirty="0" err="1">
                <a:solidFill>
                  <a:srgbClr val="FF0000"/>
                </a:solidFill>
                <a:latin typeface="Arial"/>
              </a:rPr>
              <a:t>included</a:t>
            </a:r>
            <a:r>
              <a:rPr lang="fr-FR" sz="1350" dirty="0">
                <a:solidFill>
                  <a:srgbClr val="FF0000"/>
                </a:solidFill>
                <a:latin typeface="Arial"/>
              </a:rPr>
              <a:t> in  shales </a:t>
            </a:r>
            <a:r>
              <a:rPr lang="fr-FR" sz="1350" dirty="0" err="1">
                <a:solidFill>
                  <a:srgbClr val="FF0000"/>
                </a:solidFill>
                <a:latin typeface="Arial"/>
              </a:rPr>
              <a:t>gas</a:t>
            </a:r>
            <a:r>
              <a:rPr lang="fr-FR" sz="1350" dirty="0">
                <a:solidFill>
                  <a:srgbClr val="FF0000"/>
                </a:solidFill>
                <a:latin typeface="Arial"/>
              </a:rPr>
              <a:t> not in shales </a:t>
            </a:r>
            <a:r>
              <a:rPr lang="fr-FR" sz="1350" dirty="0" err="1">
                <a:solidFill>
                  <a:srgbClr val="FF0000"/>
                </a:solidFill>
                <a:latin typeface="Arial"/>
              </a:rPr>
              <a:t>oil</a:t>
            </a:r>
            <a:r>
              <a:rPr lang="fr-FR" sz="1350" dirty="0">
                <a:solidFill>
                  <a:srgbClr val="FF0000"/>
                </a:solidFill>
                <a:latin typeface="Arial"/>
              </a:rPr>
              <a:t>! </a:t>
            </a:r>
          </a:p>
          <a:p>
            <a:pPr>
              <a:buClr>
                <a:srgbClr val="E8561E">
                  <a:lumMod val="75000"/>
                </a:srgbClr>
              </a:buClr>
              <a:defRPr/>
            </a:pPr>
            <a:endParaRPr lang="fr-FR" sz="1500" dirty="0">
              <a:solidFill>
                <a:sysClr val="windowText" lastClr="000000"/>
              </a:solidFill>
              <a:latin typeface="Arial"/>
            </a:endParaRPr>
          </a:p>
          <a:p>
            <a:pPr>
              <a:buClr>
                <a:srgbClr val="E8561E">
                  <a:lumMod val="75000"/>
                </a:srgbClr>
              </a:buClr>
              <a:defRPr/>
            </a:pPr>
            <a:r>
              <a:rPr lang="fr-FR" sz="1500" dirty="0">
                <a:solidFill>
                  <a:srgbClr val="FF0000"/>
                </a:solidFill>
                <a:latin typeface="Arial"/>
              </a:rPr>
              <a:t>OOIP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rgbClr val="FF0000"/>
                </a:solidFill>
                <a:latin typeface="Arial"/>
              </a:rPr>
              <a:t>is</a:t>
            </a:r>
            <a:r>
              <a:rPr lang="fr-FR" sz="1500" dirty="0">
                <a:solidFill>
                  <a:srgbClr val="FF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rgbClr val="FF0000"/>
                </a:solidFill>
                <a:latin typeface="Arial"/>
              </a:rPr>
              <a:t>Risked</a:t>
            </a:r>
            <a:r>
              <a:rPr lang="fr-FR" sz="1500" dirty="0">
                <a:solidFill>
                  <a:srgbClr val="FF0000"/>
                </a:solidFill>
                <a:latin typeface="Arial"/>
              </a:rPr>
              <a:t> 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;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Risk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factor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is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comprised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between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60 % (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Vaca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Muerta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)  and 12 % (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Parana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) ;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classical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values : 20% (ex :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Timimoun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,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Ahnet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)</a:t>
            </a:r>
          </a:p>
          <a:p>
            <a:pPr>
              <a:buClr>
                <a:srgbClr val="E8561E">
                  <a:lumMod val="75000"/>
                </a:srgbClr>
              </a:buClr>
              <a:defRPr/>
            </a:pPr>
            <a:endParaRPr lang="fr-FR" sz="1500" dirty="0">
              <a:solidFill>
                <a:sysClr val="windowText" lastClr="000000"/>
              </a:solidFill>
              <a:latin typeface="Arial"/>
            </a:endParaRPr>
          </a:p>
          <a:p>
            <a:pPr>
              <a:buClr>
                <a:srgbClr val="E8561E">
                  <a:lumMod val="75000"/>
                </a:srgbClr>
              </a:buClr>
              <a:defRPr/>
            </a:pPr>
            <a:r>
              <a:rPr lang="fr-FR" sz="1500" dirty="0">
                <a:solidFill>
                  <a:srgbClr val="FF0000"/>
                </a:solidFill>
                <a:latin typeface="Arial"/>
              </a:rPr>
              <a:t>RF are </a:t>
            </a:r>
            <a:r>
              <a:rPr lang="fr-FR" sz="1500" dirty="0" err="1">
                <a:solidFill>
                  <a:srgbClr val="FF0000"/>
                </a:solidFill>
                <a:latin typeface="Arial"/>
              </a:rPr>
              <a:t>low</a:t>
            </a:r>
            <a:r>
              <a:rPr lang="fr-FR" sz="1500" dirty="0">
                <a:solidFill>
                  <a:srgbClr val="FF0000"/>
                </a:solidFill>
                <a:latin typeface="Arial"/>
              </a:rPr>
              <a:t> 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: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between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2-4 % up to 6-8 %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mainly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based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upon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TOC (+ 2%) , Clay Content (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Less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than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?), Formation pressure (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above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Hydrostatics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),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moderate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geological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complexity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 (</a:t>
            </a:r>
            <a:r>
              <a:rPr lang="fr-FR" sz="1500" dirty="0" err="1">
                <a:solidFill>
                  <a:sysClr val="windowText" lastClr="000000"/>
                </a:solidFill>
                <a:latin typeface="Arial"/>
              </a:rPr>
              <a:t>faulting</a:t>
            </a:r>
            <a:r>
              <a:rPr lang="fr-FR" sz="1500" dirty="0">
                <a:solidFill>
                  <a:sysClr val="windowText" lastClr="000000"/>
                </a:solidFill>
                <a:latin typeface="Arial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172913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Highlights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026564"/>
            <a:ext cx="7886700" cy="4215946"/>
          </a:xfrm>
        </p:spPr>
        <p:txBody>
          <a:bodyPr/>
          <a:lstStyle/>
          <a:p>
            <a:r>
              <a:rPr lang="fr-FR" dirty="0"/>
              <a:t>Introduction : LTO </a:t>
            </a:r>
            <a:r>
              <a:rPr lang="fr-FR" dirty="0" err="1"/>
              <a:t>Resilience</a:t>
            </a:r>
            <a:r>
              <a:rPr lang="fr-FR" dirty="0"/>
              <a:t> ?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retention</a:t>
            </a:r>
            <a:r>
              <a:rPr lang="fr-FR" dirty="0"/>
              <a:t> and Global LTO </a:t>
            </a:r>
            <a:r>
              <a:rPr lang="fr-FR" dirty="0" err="1"/>
              <a:t>Resources</a:t>
            </a:r>
            <a:r>
              <a:rPr lang="fr-FR" dirty="0"/>
              <a:t> </a:t>
            </a:r>
          </a:p>
          <a:p>
            <a:r>
              <a:rPr lang="fr-FR" dirty="0" err="1"/>
              <a:t>Oil</a:t>
            </a:r>
            <a:r>
              <a:rPr lang="fr-FR" dirty="0"/>
              <a:t> </a:t>
            </a:r>
            <a:r>
              <a:rPr lang="fr-FR" dirty="0" err="1"/>
              <a:t>recovery</a:t>
            </a:r>
            <a:r>
              <a:rPr lang="fr-FR" dirty="0"/>
              <a:t> and Global LTO </a:t>
            </a:r>
            <a:r>
              <a:rPr lang="fr-FR" dirty="0" err="1"/>
              <a:t>Reserves</a:t>
            </a:r>
            <a:endParaRPr lang="fr-FR" dirty="0"/>
          </a:p>
          <a:p>
            <a:r>
              <a:rPr lang="fr-FR" dirty="0">
                <a:solidFill>
                  <a:srgbClr val="FF0000"/>
                </a:solidFill>
              </a:rPr>
              <a:t>Conclusions : </a:t>
            </a:r>
            <a:r>
              <a:rPr lang="fr-FR" dirty="0" err="1">
                <a:solidFill>
                  <a:srgbClr val="FF0000"/>
                </a:solidFill>
              </a:rPr>
              <a:t>Where</a:t>
            </a:r>
            <a:r>
              <a:rPr lang="fr-FR" dirty="0">
                <a:solidFill>
                  <a:srgbClr val="FF0000"/>
                </a:solidFill>
              </a:rPr>
              <a:t> to go and for how long ?</a:t>
            </a:r>
          </a:p>
        </p:txBody>
      </p:sp>
      <p:pic>
        <p:nvPicPr>
          <p:cNvPr id="4" name="Image 3" descr="logo_declinaison_bsg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1D596E-FCD5-4913-AB5E-7D4152FE860F}"/>
              </a:ext>
            </a:extLst>
          </p:cNvPr>
          <p:cNvSpPr txBox="1"/>
          <p:nvPr/>
        </p:nvSpPr>
        <p:spPr>
          <a:xfrm>
            <a:off x="450377" y="4749421"/>
            <a:ext cx="837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LTO Definition follows D. </a:t>
            </a:r>
            <a:r>
              <a:rPr lang="en-US" dirty="0" err="1"/>
              <a:t>Jarvie</a:t>
            </a:r>
            <a:r>
              <a:rPr lang="en-US" dirty="0"/>
              <a:t> [2012] stating that “</a:t>
            </a:r>
            <a:r>
              <a:rPr lang="en-US" b="1" dirty="0"/>
              <a:t>shale-oil is oil stored in organic rich intervals (the source rock itself) or migrated into juxtaposed organic lean intervals</a:t>
            </a:r>
            <a:r>
              <a:rPr lang="en-US" dirty="0"/>
              <a:t>”.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7E560-4B82-4400-8204-877747C993F4}"/>
              </a:ext>
            </a:extLst>
          </p:cNvPr>
          <p:cNvSpPr/>
          <p:nvPr/>
        </p:nvSpPr>
        <p:spPr>
          <a:xfrm>
            <a:off x="628650" y="1992573"/>
            <a:ext cx="7886700" cy="21017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69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23631-3970-4B4A-A51A-DED5A164FE75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251520" y="1452352"/>
            <a:ext cx="889248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Onshore </a:t>
            </a:r>
            <a:r>
              <a:rPr lang="fr-FR" sz="3200" dirty="0" err="1"/>
              <a:t>sag</a:t>
            </a:r>
            <a:r>
              <a:rPr lang="fr-FR" sz="3200" dirty="0"/>
              <a:t> and </a:t>
            </a:r>
            <a:r>
              <a:rPr lang="fr-FR" sz="3200" dirty="0" err="1"/>
              <a:t>foreland</a:t>
            </a:r>
            <a:r>
              <a:rPr lang="fr-FR" sz="3200" dirty="0"/>
              <a:t> basins </a:t>
            </a:r>
            <a:r>
              <a:rPr lang="fr-FR" sz="3200" dirty="0" err="1"/>
              <a:t>with</a:t>
            </a:r>
            <a:r>
              <a:rPr lang="fr-FR" sz="3200" dirty="0"/>
              <a:t> large type II transgressive SR </a:t>
            </a:r>
            <a:r>
              <a:rPr lang="fr-FR" sz="3200" dirty="0" err="1"/>
              <a:t>seem</a:t>
            </a:r>
            <a:r>
              <a:rPr lang="fr-FR" sz="3200" dirty="0"/>
              <a:t> the best candidates, </a:t>
            </a:r>
            <a:r>
              <a:rPr lang="fr-FR" sz="3200" dirty="0" err="1"/>
              <a:t>excluding</a:t>
            </a:r>
            <a:r>
              <a:rPr lang="fr-FR" sz="3200" dirty="0"/>
              <a:t> type III SR </a:t>
            </a:r>
            <a:r>
              <a:rPr lang="fr-FR" sz="3200" dirty="0" err="1"/>
              <a:t>bearing</a:t>
            </a:r>
            <a:r>
              <a:rPr lang="fr-FR" sz="3200" dirty="0"/>
              <a:t> </a:t>
            </a:r>
            <a:r>
              <a:rPr lang="fr-FR" sz="3200" dirty="0" err="1"/>
              <a:t>deltaïc</a:t>
            </a:r>
            <a:r>
              <a:rPr lang="fr-FR" sz="3200" dirty="0"/>
              <a:t> basins,</a:t>
            </a:r>
          </a:p>
          <a:p>
            <a:endParaRPr lang="fr-FR" sz="3200" dirty="0"/>
          </a:p>
          <a:p>
            <a:r>
              <a:rPr lang="fr-FR" sz="3200" dirty="0" err="1"/>
              <a:t>They</a:t>
            </a:r>
            <a:r>
              <a:rPr lang="fr-FR" sz="3200" dirty="0"/>
              <a:t> correspond </a:t>
            </a:r>
            <a:r>
              <a:rPr lang="fr-FR" sz="3200" dirty="0" err="1"/>
              <a:t>mainly</a:t>
            </a:r>
            <a:r>
              <a:rPr lang="fr-FR" sz="3200" dirty="0"/>
              <a:t> to  </a:t>
            </a:r>
            <a:r>
              <a:rPr lang="fr-FR" sz="3200" dirty="0" err="1"/>
              <a:t>low</a:t>
            </a:r>
            <a:r>
              <a:rPr lang="fr-FR" sz="3200" dirty="0"/>
              <a:t> </a:t>
            </a:r>
            <a:r>
              <a:rPr lang="fr-FR" sz="3200" dirty="0" err="1"/>
              <a:t>faulted</a:t>
            </a:r>
            <a:r>
              <a:rPr lang="fr-FR" sz="3200" dirty="0"/>
              <a:t> and </a:t>
            </a:r>
            <a:r>
              <a:rPr lang="fr-FR" sz="3200" dirty="0" err="1"/>
              <a:t>pressured</a:t>
            </a:r>
            <a:r>
              <a:rPr lang="fr-FR" sz="3200" dirty="0"/>
              <a:t> parts of </a:t>
            </a:r>
            <a:r>
              <a:rPr lang="fr-FR" sz="3200" dirty="0" err="1"/>
              <a:t>horizontally</a:t>
            </a:r>
            <a:r>
              <a:rPr lang="fr-FR" sz="3200" dirty="0"/>
              <a:t> </a:t>
            </a:r>
            <a:r>
              <a:rPr lang="fr-FR" sz="3200" dirty="0" err="1"/>
              <a:t>drained</a:t>
            </a:r>
            <a:r>
              <a:rPr lang="fr-FR" sz="3200" dirty="0"/>
              <a:t> basins </a:t>
            </a:r>
            <a:r>
              <a:rPr lang="fr-FR" sz="3200" dirty="0" err="1"/>
              <a:t>according</a:t>
            </a:r>
            <a:r>
              <a:rPr lang="fr-FR" sz="3200" dirty="0"/>
              <a:t> to </a:t>
            </a:r>
            <a:r>
              <a:rPr lang="fr-FR" sz="3200" dirty="0" err="1"/>
              <a:t>Perrodon</a:t>
            </a:r>
            <a:r>
              <a:rPr lang="fr-FR" sz="3200" dirty="0"/>
              <a:t> (1995).</a:t>
            </a:r>
          </a:p>
          <a:p>
            <a:endParaRPr lang="fr-FR" dirty="0"/>
          </a:p>
        </p:txBody>
      </p:sp>
      <p:pic>
        <p:nvPicPr>
          <p:cNvPr id="19" name="Image 18" descr="logo_declinaison_bsg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663" y="5661248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89912" y="765415"/>
            <a:ext cx="7139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Conclusion (1) : </a:t>
            </a:r>
            <a:r>
              <a:rPr lang="fr-FR" sz="2400" b="1" dirty="0" err="1">
                <a:solidFill>
                  <a:schemeClr val="accent1"/>
                </a:solidFill>
              </a:rPr>
              <a:t>Where</a:t>
            </a:r>
            <a:r>
              <a:rPr lang="fr-FR" sz="2400" b="1" dirty="0">
                <a:solidFill>
                  <a:schemeClr val="accent1"/>
                </a:solidFill>
              </a:rPr>
              <a:t> shale </a:t>
            </a:r>
            <a:r>
              <a:rPr lang="fr-FR" sz="2400" b="1" dirty="0" err="1">
                <a:solidFill>
                  <a:schemeClr val="accent1"/>
                </a:solidFill>
              </a:rPr>
              <a:t>we</a:t>
            </a:r>
            <a:r>
              <a:rPr lang="fr-FR" sz="2400" b="1" dirty="0">
                <a:solidFill>
                  <a:schemeClr val="accent1"/>
                </a:solidFill>
              </a:rPr>
              <a:t> look for ?</a:t>
            </a:r>
          </a:p>
        </p:txBody>
      </p:sp>
    </p:spTree>
    <p:extLst>
      <p:ext uri="{BB962C8B-B14F-4D97-AF65-F5344CB8AC3E}">
        <p14:creationId xmlns:p14="http://schemas.microsoft.com/office/powerpoint/2010/main" val="2552974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e 63"/>
          <p:cNvGrpSpPr>
            <a:grpSpLocks/>
          </p:cNvGrpSpPr>
          <p:nvPr/>
        </p:nvGrpSpPr>
        <p:grpSpPr bwMode="auto">
          <a:xfrm>
            <a:off x="1907704" y="1504950"/>
            <a:ext cx="6356450" cy="4757697"/>
            <a:chOff x="-397" y="0"/>
            <a:chExt cx="41205" cy="32298"/>
          </a:xfrm>
        </p:grpSpPr>
        <p:grpSp>
          <p:nvGrpSpPr>
            <p:cNvPr id="4" name="Groupe 2"/>
            <p:cNvGrpSpPr>
              <a:grpSpLocks/>
            </p:cNvGrpSpPr>
            <p:nvPr/>
          </p:nvGrpSpPr>
          <p:grpSpPr bwMode="auto">
            <a:xfrm>
              <a:off x="-397" y="4765"/>
              <a:ext cx="41205" cy="27533"/>
              <a:chOff x="-472" y="4765"/>
              <a:chExt cx="49005" cy="27533"/>
            </a:xfrm>
          </p:grpSpPr>
          <p:grpSp>
            <p:nvGrpSpPr>
              <p:cNvPr id="9" name="Groupe 8"/>
              <p:cNvGrpSpPr>
                <a:grpSpLocks/>
              </p:cNvGrpSpPr>
              <p:nvPr/>
            </p:nvGrpSpPr>
            <p:grpSpPr bwMode="auto">
              <a:xfrm>
                <a:off x="-472" y="4765"/>
                <a:ext cx="49005" cy="27533"/>
                <a:chOff x="-472" y="4765"/>
                <a:chExt cx="49013" cy="27534"/>
              </a:xfrm>
            </p:grpSpPr>
            <p:sp>
              <p:nvSpPr>
                <p:cNvPr id="16" name="ZoneTexte 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-10140" y="16967"/>
                  <a:ext cx="22831" cy="34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ts val="500"/>
                    </a:spcBef>
                    <a:spcAft>
                      <a:spcPts val="5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2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Segoe UI" pitchFamily="34" charset="0"/>
                      <a:cs typeface="Arial" pitchFamily="34" charset="0"/>
                    </a:rPr>
                    <a:t>Daily oil production (Mbopd)</a:t>
                  </a:r>
                  <a:endParaRPr kumimoji="0" lang="fr-FR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17" name="Graphique 16"/>
                <p:cNvPicPr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705" y="4765"/>
                  <a:ext cx="45836" cy="27534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0" name="Connecteur droit 9"/>
              <p:cNvSpPr>
                <a:spLocks noChangeShapeType="1"/>
              </p:cNvSpPr>
              <p:nvPr/>
            </p:nvSpPr>
            <p:spPr bwMode="auto">
              <a:xfrm>
                <a:off x="26539" y="10528"/>
                <a:ext cx="0" cy="176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" name="Connecteur droit 10"/>
              <p:cNvSpPr>
                <a:spLocks noChangeShapeType="1"/>
              </p:cNvSpPr>
              <p:nvPr/>
            </p:nvSpPr>
            <p:spPr bwMode="auto">
              <a:xfrm>
                <a:off x="22198" y="10528"/>
                <a:ext cx="936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" name="Connecteur droit 11"/>
              <p:cNvSpPr>
                <a:spLocks noChangeShapeType="1"/>
              </p:cNvSpPr>
              <p:nvPr/>
            </p:nvSpPr>
            <p:spPr bwMode="auto">
              <a:xfrm>
                <a:off x="31560" y="7114"/>
                <a:ext cx="938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" name="Connecteur droit 12"/>
              <p:cNvSpPr>
                <a:spLocks noChangeShapeType="1"/>
              </p:cNvSpPr>
              <p:nvPr/>
            </p:nvSpPr>
            <p:spPr bwMode="auto">
              <a:xfrm>
                <a:off x="36600" y="7066"/>
                <a:ext cx="0" cy="2086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" name="ZoneTexte 161"/>
              <p:cNvSpPr txBox="1">
                <a:spLocks noChangeArrowheads="1"/>
              </p:cNvSpPr>
              <p:nvPr/>
            </p:nvSpPr>
            <p:spPr bwMode="auto">
              <a:xfrm>
                <a:off x="23000" y="24730"/>
                <a:ext cx="6349" cy="29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2025</a:t>
                </a:r>
                <a:endParaRPr kumimoji="0" 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ZoneTexte 161"/>
              <p:cNvSpPr txBox="1">
                <a:spLocks noChangeArrowheads="1"/>
              </p:cNvSpPr>
              <p:nvPr/>
            </p:nvSpPr>
            <p:spPr bwMode="auto">
              <a:xfrm>
                <a:off x="36226" y="24730"/>
                <a:ext cx="6350" cy="29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2037</a:t>
                </a:r>
                <a:endParaRPr kumimoji="0" 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e 3"/>
            <p:cNvGrpSpPr>
              <a:grpSpLocks/>
            </p:cNvGrpSpPr>
            <p:nvPr/>
          </p:nvGrpSpPr>
          <p:grpSpPr bwMode="auto">
            <a:xfrm>
              <a:off x="6197" y="0"/>
              <a:ext cx="28777" cy="7000"/>
              <a:chOff x="6197" y="0"/>
              <a:chExt cx="28782" cy="7000"/>
            </a:xfrm>
          </p:grpSpPr>
          <p:sp>
            <p:nvSpPr>
              <p:cNvPr id="6" name="ZoneTexte 159"/>
              <p:cNvSpPr txBox="1">
                <a:spLocks noChangeArrowheads="1"/>
              </p:cNvSpPr>
              <p:nvPr/>
            </p:nvSpPr>
            <p:spPr bwMode="auto">
              <a:xfrm>
                <a:off x="9342" y="0"/>
                <a:ext cx="25637" cy="7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Without  new </a:t>
                </a:r>
                <a:r>
                  <a:rPr lang="en-US" sz="1400" b="1" dirty="0">
                    <a:solidFill>
                      <a:srgbClr val="000000"/>
                    </a:solidFill>
                    <a:latin typeface="Segoe UI" pitchFamily="34" charset="0"/>
                    <a:cs typeface="Arial" pitchFamily="34" charset="0"/>
                  </a:rPr>
                  <a:t>LTO</a:t>
                </a:r>
                <a:endParaRPr kumimoji="0" lang="fr-FR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With  new 1500 </a:t>
                </a:r>
                <a:r>
                  <a:rPr kumimoji="0" lang="en-US" sz="16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Gbo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egoe UI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rgbClr val="000000"/>
                    </a:solidFill>
                    <a:latin typeface="Segoe UI" pitchFamily="34" charset="0"/>
                    <a:cs typeface="Arial" pitchFamily="34" charset="0"/>
                  </a:rPr>
                  <a:t>LTO at 100 $/b,</a:t>
                </a:r>
                <a:endParaRPr kumimoji="0" lang="fr-F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Connecteur droit 6"/>
              <p:cNvSpPr>
                <a:spLocks noChangeShapeType="1"/>
              </p:cNvSpPr>
              <p:nvPr/>
            </p:nvSpPr>
            <p:spPr bwMode="auto">
              <a:xfrm>
                <a:off x="6301" y="1456"/>
                <a:ext cx="304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" name="Connecteur droit 7"/>
              <p:cNvSpPr>
                <a:spLocks noChangeShapeType="1"/>
              </p:cNvSpPr>
              <p:nvPr/>
            </p:nvSpPr>
            <p:spPr bwMode="auto">
              <a:xfrm>
                <a:off x="6197" y="3562"/>
                <a:ext cx="3048" cy="0"/>
              </a:xfrm>
              <a:prstGeom prst="line">
                <a:avLst/>
              </a:prstGeom>
              <a:noFill/>
              <a:ln w="57150">
                <a:solidFill>
                  <a:srgbClr val="5FF2CA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2" name="ZoneTexte 1"/>
          <p:cNvSpPr txBox="1"/>
          <p:nvPr/>
        </p:nvSpPr>
        <p:spPr>
          <a:xfrm>
            <a:off x="696036" y="754529"/>
            <a:ext cx="6956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 (2) :  For how long ?</a:t>
            </a:r>
          </a:p>
        </p:txBody>
      </p:sp>
      <p:pic>
        <p:nvPicPr>
          <p:cNvPr id="20" name="Image 19" descr="logo_declinaison_bsgf.jpg">
            <a:extLst>
              <a:ext uri="{FF2B5EF4-FFF2-40B4-BE49-F238E27FC236}">
                <a16:creationId xmlns:a16="http://schemas.microsoft.com/office/drawing/2014/main" id="{4F399DB8-ED26-4ED5-937C-B7EE316A3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46" y="1041123"/>
            <a:ext cx="1296144" cy="10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793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</TotalTime>
  <Words>1068</Words>
  <Application>Microsoft Office PowerPoint</Application>
  <PresentationFormat>Affichage à l'écran (4:3)</PresentationFormat>
  <Paragraphs>132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Lucida Grande</vt:lpstr>
      <vt:lpstr>Segoe UI</vt:lpstr>
      <vt:lpstr>Times New Roman</vt:lpstr>
      <vt:lpstr>Office Theme</vt:lpstr>
      <vt:lpstr>SHALE-OIL PRODUCTION RESILIENCE and ASSOCIATED SHALE-OIL RESERVES :  A GLOBAL APPROACH based on THE PETROLEUM SYSTEM</vt:lpstr>
      <vt:lpstr>Presentation Highlights</vt:lpstr>
      <vt:lpstr>Présentation PowerPoint</vt:lpstr>
      <vt:lpstr>Presentation Highlights</vt:lpstr>
      <vt:lpstr>OIL Trapped in shale-oil : How much ?  From P.K. MEYER, O&amp;G Journal, May 2012</vt:lpstr>
      <vt:lpstr>Présentation PowerPoint</vt:lpstr>
      <vt:lpstr>Présentation PowerPoint</vt:lpstr>
      <vt:lpstr>PSY VALUES FOR MATURE BASINS : PSY average : 5% but  in EHO Belts (Orinoco, ALBERTA) : 50%   </vt:lpstr>
      <vt:lpstr>     A GLOBAL APPROACH TO RETENTION in SOURCE ROCKS </vt:lpstr>
      <vt:lpstr>Presentation Highlights</vt:lpstr>
      <vt:lpstr>Présentation PowerPoint</vt:lpstr>
      <vt:lpstr>Oil SATURATION in SHALE OILS : the Bakken Example (1)</vt:lpstr>
      <vt:lpstr>Présentation PowerPoint</vt:lpstr>
      <vt:lpstr>From Global LTO ressources to reserves</vt:lpstr>
      <vt:lpstr>US-EIA 2013 Studies : 335 Gbo</vt:lpstr>
      <vt:lpstr>335 GB of SHALE OILS RECOVERABLES RESERVES (EIA Reports, 2013)  SEEMS to be DEEPLY UNDERESTIMATED</vt:lpstr>
      <vt:lpstr>Presentation Highlights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de Jong</dc:creator>
  <cp:lastModifiedBy>BLAIZOT MARC</cp:lastModifiedBy>
  <cp:revision>46</cp:revision>
  <cp:lastPrinted>2017-06-11T08:02:09Z</cp:lastPrinted>
  <dcterms:created xsi:type="dcterms:W3CDTF">2016-02-17T12:41:38Z</dcterms:created>
  <dcterms:modified xsi:type="dcterms:W3CDTF">2017-10-09T06:39:07Z</dcterms:modified>
</cp:coreProperties>
</file>