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5" r:id="rId4"/>
    <p:sldId id="273" r:id="rId5"/>
    <p:sldId id="272" r:id="rId6"/>
    <p:sldId id="274" r:id="rId7"/>
    <p:sldId id="276" r:id="rId8"/>
    <p:sldId id="288" r:id="rId9"/>
    <p:sldId id="289" r:id="rId10"/>
    <p:sldId id="290" r:id="rId11"/>
    <p:sldId id="263" r:id="rId12"/>
    <p:sldId id="291" r:id="rId13"/>
    <p:sldId id="287" r:id="rId14"/>
    <p:sldId id="278" r:id="rId15"/>
    <p:sldId id="265" r:id="rId16"/>
    <p:sldId id="286" r:id="rId17"/>
    <p:sldId id="284" r:id="rId18"/>
    <p:sldId id="292" r:id="rId19"/>
    <p:sldId id="280" r:id="rId20"/>
    <p:sldId id="281" r:id="rId21"/>
    <p:sldId id="293" r:id="rId22"/>
    <p:sldId id="266" r:id="rId23"/>
    <p:sldId id="277" r:id="rId24"/>
    <p:sldId id="295" r:id="rId25"/>
    <p:sldId id="285"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8" d="100"/>
          <a:sy n="48" d="100"/>
        </p:scale>
        <p:origin x="902" y="53"/>
      </p:cViewPr>
      <p:guideLst/>
    </p:cSldViewPr>
  </p:slideViewPr>
  <p:notesTextViewPr>
    <p:cViewPr>
      <p:scale>
        <a:sx n="1" d="1"/>
        <a:sy n="1" d="1"/>
      </p:scale>
      <p:origin x="0" y="0"/>
    </p:cViewPr>
  </p:notesTextViewPr>
  <p:sorterViewPr>
    <p:cViewPr varScale="1">
      <p:scale>
        <a:sx n="1" d="1"/>
        <a:sy n="1" d="1"/>
      </p:scale>
      <p:origin x="0" y="-146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6BAEB4-D675-4FD7-A950-FE89A923AD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292CD77-6113-41AD-A6B1-7D209B7696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12B529D8-CE06-4FBD-9724-B61BC31B17FD}"/>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F96F7CF2-8A11-452A-8B86-442B36D059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A3A4F1-CD68-4E69-AD6A-E4A28DD62CA6}"/>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1507956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4331F-D1B1-4802-9792-D7D87AD7BEC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2DA511D-8D8C-4F3E-9ADA-71DB3B002586}"/>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A62724-ECE7-48E5-A75D-AF5D601D3898}"/>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1512FDF4-6E6F-44A6-98BF-4192CEE4F4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271C1C-2FEE-473E-910D-2416441F6E9E}"/>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58098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9454FF-107C-4BB6-9BF3-968B4E2B870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EB2DADF-61A8-4C32-AC0C-C88C294B4F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D9F3F197-039E-4ACD-A16F-37EA6A06E483}"/>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3AD86F35-D12D-4489-B73F-43462DFD42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9B82C84-3FFB-4028-BE6F-ED3B7E0782B9}"/>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838558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BACE17-D0C0-4C13-AF73-AC9C089033B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EBA9E73-D30A-4A5D-B63F-4AC0621BFC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9BE6268-FB6B-44B3-B7A0-F8DA11DDDCF4}"/>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86A1D4B-6FBF-4978-9A8C-6E64066C6857}"/>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6" name="Espace réservé du pied de page 5">
            <a:extLst>
              <a:ext uri="{FF2B5EF4-FFF2-40B4-BE49-F238E27FC236}">
                <a16:creationId xmlns:a16="http://schemas.microsoft.com/office/drawing/2014/main" id="{A835ECF3-2504-4227-AF8E-84848047EDE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A56FBE9-A601-4FAA-A1E2-15D275DC2407}"/>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944045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A803F0-0C31-4CCA-97A4-2867919441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AAA9B07-3303-4F59-B237-5A9C89851E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014ED816-BC8B-49C9-B2AD-29027E972DDF}"/>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0D6569C-5C2E-479B-B2D9-CE90E35057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3CF5AC22-5E4F-4840-B0E4-B1F51E02A5E8}"/>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27D70BA-C9DA-42EE-ADA3-CD4DC9435EA7}"/>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8" name="Espace réservé du pied de page 7">
            <a:extLst>
              <a:ext uri="{FF2B5EF4-FFF2-40B4-BE49-F238E27FC236}">
                <a16:creationId xmlns:a16="http://schemas.microsoft.com/office/drawing/2014/main" id="{A3EB8C54-E98D-4718-BCFE-E845F263677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EF739C5-CB9F-4C54-8BA0-C3241530430D}"/>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64226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CD9538-67E4-4D4B-8AE3-B4BD664CD4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C39C18A-FBA5-434B-9FA9-2A28F1148CEB}"/>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4" name="Espace réservé du pied de page 3">
            <a:extLst>
              <a:ext uri="{FF2B5EF4-FFF2-40B4-BE49-F238E27FC236}">
                <a16:creationId xmlns:a16="http://schemas.microsoft.com/office/drawing/2014/main" id="{000B69F7-34E4-4795-852F-28E8CAE570D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CD42C1E-BEF1-4C97-9E6C-02BE5992750E}"/>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176456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17E692-E43C-4F49-984E-9E348C7051FB}"/>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3" name="Espace réservé du pied de page 2">
            <a:extLst>
              <a:ext uri="{FF2B5EF4-FFF2-40B4-BE49-F238E27FC236}">
                <a16:creationId xmlns:a16="http://schemas.microsoft.com/office/drawing/2014/main" id="{C3C2E1E8-0C27-4C7D-8DAF-D462884822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463487-7A23-4E2D-8AD0-5169E1820E85}"/>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008947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3145C8-5BC4-4302-A7A7-96732552FD9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C415C1F-234C-481D-BE88-709E51DF04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FF8CE5C-A4B9-46E0-998B-D7888ED50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E024DAD-DFE2-4529-8696-868759B4949C}"/>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6" name="Espace réservé du pied de page 5">
            <a:extLst>
              <a:ext uri="{FF2B5EF4-FFF2-40B4-BE49-F238E27FC236}">
                <a16:creationId xmlns:a16="http://schemas.microsoft.com/office/drawing/2014/main" id="{027A18A2-61E5-4C91-95D1-F52967EF65A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DC756CF-B00B-4AB1-9AB8-85EA0DC7D39A}"/>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1890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889A2-ABA1-4B08-B05C-DADAFD8367C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5E1DF6D-345C-4AEB-89C0-18CEBC5A46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1F42FCA-2CC4-478D-8234-A152809127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9B517CD-86B9-46E2-9D8E-85A6EB2F6DFB}"/>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6" name="Espace réservé du pied de page 5">
            <a:extLst>
              <a:ext uri="{FF2B5EF4-FFF2-40B4-BE49-F238E27FC236}">
                <a16:creationId xmlns:a16="http://schemas.microsoft.com/office/drawing/2014/main" id="{4E72CA06-A231-40EE-8A36-57F619C7143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CED449-FB69-4B4F-8D5F-BBFB5E7BF804}"/>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2792795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1BB364-2D2B-4322-BADD-296E58AE577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19CF5FC-D373-4266-B563-F7BDE7F04D9C}"/>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7CA2DCE-4250-4C03-84AF-FCB6B2AB8FB4}"/>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290250A8-9061-4D22-BAB1-33A6F310AB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B1133C-D71D-403A-90B5-726FD5271A4F}"/>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3207601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9430240-C1EF-4F90-8A89-694A64AC3B3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3595085-9876-494F-9182-1A5A42A71AF1}"/>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8AB796-EF6F-4046-99A1-52E974D768CC}"/>
              </a:ext>
            </a:extLst>
          </p:cNvPr>
          <p:cNvSpPr>
            <a:spLocks noGrp="1"/>
          </p:cNvSpPr>
          <p:nvPr>
            <p:ph type="dt" sz="half" idx="10"/>
          </p:nvPr>
        </p:nvSpPr>
        <p:spPr/>
        <p:txBody>
          <a:body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86CE4C18-CCAE-4D34-9A09-9927395519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6501A1-EBEF-4F5C-8997-2E94C3BC9708}"/>
              </a:ext>
            </a:extLst>
          </p:cNvPr>
          <p:cNvSpPr>
            <a:spLocks noGrp="1"/>
          </p:cNvSpPr>
          <p:nvPr>
            <p:ph type="sldNum" sz="quarter" idx="12"/>
          </p:nvPr>
        </p:nvSpPr>
        <p:spPr/>
        <p:txBody>
          <a:bodyPr/>
          <a:lstStyle/>
          <a:p>
            <a:fld id="{72E96CA4-5F34-458D-8E58-6919D7F13E8E}" type="slidenum">
              <a:rPr lang="fr-FR" smtClean="0"/>
              <a:t>‹N°›</a:t>
            </a:fld>
            <a:endParaRPr lang="fr-FR"/>
          </a:p>
        </p:txBody>
      </p:sp>
    </p:spTree>
    <p:extLst>
      <p:ext uri="{BB962C8B-B14F-4D97-AF65-F5344CB8AC3E}">
        <p14:creationId xmlns:p14="http://schemas.microsoft.com/office/powerpoint/2010/main" val="6392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772A4A4-CCB8-41A2-9622-F4060348B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7A2410B-43E8-4C60-B9C4-D8F9EE5FCA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5A01AC-3882-4EE1-B982-50D2B360D9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86C20-2EC6-47FC-9C70-7E9E1C431091}" type="datetimeFigureOut">
              <a:rPr lang="fr-FR" smtClean="0"/>
              <a:t>09/10/2017</a:t>
            </a:fld>
            <a:endParaRPr lang="fr-FR"/>
          </a:p>
        </p:txBody>
      </p:sp>
      <p:sp>
        <p:nvSpPr>
          <p:cNvPr id="5" name="Espace réservé du pied de page 4">
            <a:extLst>
              <a:ext uri="{FF2B5EF4-FFF2-40B4-BE49-F238E27FC236}">
                <a16:creationId xmlns:a16="http://schemas.microsoft.com/office/drawing/2014/main" id="{526D3E9A-24C5-4326-AAD6-5BA300E970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694B33-0836-4F6B-9495-0FDDECBDA1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E96CA4-5F34-458D-8E58-6919D7F13E8E}" type="slidenum">
              <a:rPr lang="fr-FR" smtClean="0"/>
              <a:t>‹N°›</a:t>
            </a:fld>
            <a:endParaRPr lang="fr-FR"/>
          </a:p>
        </p:txBody>
      </p:sp>
    </p:spTree>
    <p:extLst>
      <p:ext uri="{BB962C8B-B14F-4D97-AF65-F5344CB8AC3E}">
        <p14:creationId xmlns:p14="http://schemas.microsoft.com/office/powerpoint/2010/main" val="744805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energy-pedia.us4.list-manage.com/track/click?u=5b5a7630555fa710837da7d7d&amp;id=7120e4ef0d&amp;e=2bd0ded14f"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www.upstreamonline.com/live/1225468/senex-spuds-cooper-well"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www.pemex.com/" TargetMode="External"/><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CA1452-6708-45FC-B6E8-1E9E2DAC516E}"/>
              </a:ext>
            </a:extLst>
          </p:cNvPr>
          <p:cNvSpPr>
            <a:spLocks noGrp="1"/>
          </p:cNvSpPr>
          <p:nvPr>
            <p:ph type="ctrTitle"/>
          </p:nvPr>
        </p:nvSpPr>
        <p:spPr/>
        <p:txBody>
          <a:bodyPr/>
          <a:lstStyle/>
          <a:p>
            <a:r>
              <a:rPr lang="fr-FR" dirty="0"/>
              <a:t>ASPO </a:t>
            </a:r>
            <a:r>
              <a:rPr lang="fr-FR" dirty="0" err="1"/>
              <a:t>October</a:t>
            </a:r>
            <a:r>
              <a:rPr lang="fr-FR" dirty="0"/>
              <a:t> , 2017</a:t>
            </a:r>
          </a:p>
        </p:txBody>
      </p:sp>
      <p:sp>
        <p:nvSpPr>
          <p:cNvPr id="3" name="Sous-titre 2">
            <a:extLst>
              <a:ext uri="{FF2B5EF4-FFF2-40B4-BE49-F238E27FC236}">
                <a16:creationId xmlns:a16="http://schemas.microsoft.com/office/drawing/2014/main" id="{E68AC420-DB4D-4D7B-83AF-BFF07A8C2768}"/>
              </a:ext>
            </a:extLst>
          </p:cNvPr>
          <p:cNvSpPr>
            <a:spLocks noGrp="1"/>
          </p:cNvSpPr>
          <p:nvPr>
            <p:ph type="subTitle" idx="1"/>
          </p:nvPr>
        </p:nvSpPr>
        <p:spPr/>
        <p:txBody>
          <a:bodyPr>
            <a:normAutofit lnSpcReduction="10000"/>
          </a:bodyPr>
          <a:lstStyle/>
          <a:p>
            <a:r>
              <a:rPr lang="fr-FR" sz="3600" dirty="0" err="1"/>
              <a:t>Unconventional</a:t>
            </a:r>
            <a:r>
              <a:rPr lang="fr-FR" sz="3600" dirty="0"/>
              <a:t> Exploration and </a:t>
            </a:r>
          </a:p>
          <a:p>
            <a:r>
              <a:rPr lang="fr-FR" sz="3600" dirty="0" err="1"/>
              <a:t>Conventional</a:t>
            </a:r>
            <a:r>
              <a:rPr lang="fr-FR" sz="3600" dirty="0"/>
              <a:t> New </a:t>
            </a:r>
            <a:r>
              <a:rPr lang="fr-FR" sz="3600" dirty="0" err="1"/>
              <a:t>Projects</a:t>
            </a:r>
            <a:endParaRPr lang="fr-FR" sz="3600" dirty="0"/>
          </a:p>
          <a:p>
            <a:r>
              <a:rPr lang="fr-FR" dirty="0"/>
              <a:t>Marc </a:t>
            </a:r>
            <a:r>
              <a:rPr lang="fr-FR" dirty="0" err="1"/>
              <a:t>Blaizot</a:t>
            </a:r>
            <a:endParaRPr lang="fr-FR" dirty="0"/>
          </a:p>
        </p:txBody>
      </p:sp>
      <p:pic>
        <p:nvPicPr>
          <p:cNvPr id="4" name="Picture 2" descr="C:\Users\J0023315\Pictures\aspo logo.bmp">
            <a:extLst>
              <a:ext uri="{FF2B5EF4-FFF2-40B4-BE49-F238E27FC236}">
                <a16:creationId xmlns:a16="http://schemas.microsoft.com/office/drawing/2014/main" id="{E673E4ED-A3C2-49F4-8C42-1A2F2AB917D4}"/>
              </a:ext>
            </a:extLst>
          </p:cNvPr>
          <p:cNvPicPr>
            <a:picLocks noChangeAspect="1" noChangeArrowheads="1"/>
          </p:cNvPicPr>
          <p:nvPr/>
        </p:nvPicPr>
        <p:blipFill>
          <a:blip r:embed="rId2"/>
          <a:srcRect/>
          <a:stretch>
            <a:fillRect/>
          </a:stretch>
        </p:blipFill>
        <p:spPr bwMode="auto">
          <a:xfrm>
            <a:off x="8299198" y="496690"/>
            <a:ext cx="3368566" cy="1792150"/>
          </a:xfrm>
          <a:prstGeom prst="rect">
            <a:avLst/>
          </a:prstGeom>
          <a:noFill/>
        </p:spPr>
      </p:pic>
    </p:spTree>
    <p:extLst>
      <p:ext uri="{BB962C8B-B14F-4D97-AF65-F5344CB8AC3E}">
        <p14:creationId xmlns:p14="http://schemas.microsoft.com/office/powerpoint/2010/main" val="1753480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DD340B-7771-43B7-974B-91F78F616FDE}"/>
              </a:ext>
            </a:extLst>
          </p:cNvPr>
          <p:cNvSpPr>
            <a:spLocks noGrp="1"/>
          </p:cNvSpPr>
          <p:nvPr>
            <p:ph type="title"/>
          </p:nvPr>
        </p:nvSpPr>
        <p:spPr/>
        <p:txBody>
          <a:bodyPr/>
          <a:lstStyle/>
          <a:p>
            <a:r>
              <a:rPr lang="fr-FR" dirty="0"/>
              <a:t>USA : </a:t>
            </a:r>
            <a:r>
              <a:rPr lang="en-US" dirty="0"/>
              <a:t>Total US LTO Production ; peak at 4220 </a:t>
            </a:r>
            <a:r>
              <a:rPr lang="en-US" dirty="0" err="1"/>
              <a:t>kbopd</a:t>
            </a:r>
            <a:r>
              <a:rPr lang="en-US" dirty="0"/>
              <a:t> in Mars 2015 ; slight increase in 2017</a:t>
            </a:r>
            <a:endParaRPr lang="fr-FR" dirty="0"/>
          </a:p>
        </p:txBody>
      </p:sp>
      <p:pic>
        <p:nvPicPr>
          <p:cNvPr id="3" name="Image 2">
            <a:extLst>
              <a:ext uri="{FF2B5EF4-FFF2-40B4-BE49-F238E27FC236}">
                <a16:creationId xmlns:a16="http://schemas.microsoft.com/office/drawing/2014/main" id="{74E280DA-1051-4045-8ABA-7F3FD8D7D53D}"/>
              </a:ext>
            </a:extLst>
          </p:cNvPr>
          <p:cNvPicPr/>
          <p:nvPr/>
        </p:nvPicPr>
        <p:blipFill>
          <a:blip r:embed="rId2"/>
          <a:stretch>
            <a:fillRect/>
          </a:stretch>
        </p:blipFill>
        <p:spPr>
          <a:xfrm>
            <a:off x="838200" y="2005263"/>
            <a:ext cx="9252284" cy="5245769"/>
          </a:xfrm>
          <a:prstGeom prst="rect">
            <a:avLst/>
          </a:prstGeom>
        </p:spPr>
      </p:pic>
      <p:sp>
        <p:nvSpPr>
          <p:cNvPr id="4" name="ZoneTexte 3">
            <a:extLst>
              <a:ext uri="{FF2B5EF4-FFF2-40B4-BE49-F238E27FC236}">
                <a16:creationId xmlns:a16="http://schemas.microsoft.com/office/drawing/2014/main" id="{AC393ECA-3AFE-4447-8613-2E710EF0805A}"/>
              </a:ext>
            </a:extLst>
          </p:cNvPr>
          <p:cNvSpPr txBox="1"/>
          <p:nvPr/>
        </p:nvSpPr>
        <p:spPr>
          <a:xfrm>
            <a:off x="10090484" y="4235116"/>
            <a:ext cx="1957137" cy="646331"/>
          </a:xfrm>
          <a:prstGeom prst="rect">
            <a:avLst/>
          </a:prstGeom>
          <a:noFill/>
        </p:spPr>
        <p:txBody>
          <a:bodyPr wrap="square" rtlCol="0">
            <a:spAutoFit/>
          </a:bodyPr>
          <a:lstStyle/>
          <a:p>
            <a:r>
              <a:rPr lang="fr-FR" dirty="0" err="1"/>
              <a:t>Enno</a:t>
            </a:r>
            <a:r>
              <a:rPr lang="fr-FR" dirty="0"/>
              <a:t> Peters </a:t>
            </a:r>
          </a:p>
          <a:p>
            <a:r>
              <a:rPr lang="fr-FR" dirty="0" err="1"/>
              <a:t>September</a:t>
            </a:r>
            <a:r>
              <a:rPr lang="fr-FR" dirty="0"/>
              <a:t> 2017</a:t>
            </a:r>
          </a:p>
        </p:txBody>
      </p:sp>
    </p:spTree>
    <p:extLst>
      <p:ext uri="{BB962C8B-B14F-4D97-AF65-F5344CB8AC3E}">
        <p14:creationId xmlns:p14="http://schemas.microsoft.com/office/powerpoint/2010/main" val="327739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0B5BFE-F53F-458B-B0B8-5C91F22BD7E2}"/>
              </a:ext>
            </a:extLst>
          </p:cNvPr>
          <p:cNvSpPr>
            <a:spLocks noGrp="1"/>
          </p:cNvSpPr>
          <p:nvPr>
            <p:ph type="title"/>
          </p:nvPr>
        </p:nvSpPr>
        <p:spPr/>
        <p:txBody>
          <a:bodyPr/>
          <a:lstStyle/>
          <a:p>
            <a:r>
              <a:rPr lang="fr-FR" dirty="0"/>
              <a:t>USA : LTO Production by Basins / </a:t>
            </a:r>
            <a:r>
              <a:rPr lang="fr-FR" dirty="0" err="1"/>
              <a:t>decrease</a:t>
            </a:r>
            <a:r>
              <a:rPr lang="fr-FR" dirty="0"/>
              <a:t> of production </a:t>
            </a:r>
            <a:r>
              <a:rPr lang="fr-FR" dirty="0" err="1"/>
              <a:t>everywhere</a:t>
            </a:r>
            <a:r>
              <a:rPr lang="fr-FR" dirty="0"/>
              <a:t> </a:t>
            </a:r>
            <a:r>
              <a:rPr lang="fr-FR" dirty="0" err="1"/>
              <a:t>except</a:t>
            </a:r>
            <a:r>
              <a:rPr lang="fr-FR" dirty="0"/>
              <a:t> </a:t>
            </a:r>
            <a:r>
              <a:rPr lang="fr-FR" dirty="0" err="1"/>
              <a:t>Permian</a:t>
            </a:r>
            <a:endParaRPr lang="fr-FR" dirty="0"/>
          </a:p>
        </p:txBody>
      </p:sp>
      <p:pic>
        <p:nvPicPr>
          <p:cNvPr id="4" name="Image 3">
            <a:extLst>
              <a:ext uri="{FF2B5EF4-FFF2-40B4-BE49-F238E27FC236}">
                <a16:creationId xmlns:a16="http://schemas.microsoft.com/office/drawing/2014/main" id="{27A097F9-440C-43DC-92B0-AA6BCC3626E2}"/>
              </a:ext>
            </a:extLst>
          </p:cNvPr>
          <p:cNvPicPr>
            <a:picLocks noChangeAspect="1"/>
          </p:cNvPicPr>
          <p:nvPr/>
        </p:nvPicPr>
        <p:blipFill>
          <a:blip r:embed="rId2"/>
          <a:stretch>
            <a:fillRect/>
          </a:stretch>
        </p:blipFill>
        <p:spPr>
          <a:xfrm>
            <a:off x="433138" y="2117558"/>
            <a:ext cx="8325852" cy="4738768"/>
          </a:xfrm>
          <a:prstGeom prst="rect">
            <a:avLst/>
          </a:prstGeom>
        </p:spPr>
      </p:pic>
      <p:sp>
        <p:nvSpPr>
          <p:cNvPr id="5" name="ZoneTexte 4">
            <a:extLst>
              <a:ext uri="{FF2B5EF4-FFF2-40B4-BE49-F238E27FC236}">
                <a16:creationId xmlns:a16="http://schemas.microsoft.com/office/drawing/2014/main" id="{B853018D-A6F5-45DC-9FB1-697BDF7A69EF}"/>
              </a:ext>
            </a:extLst>
          </p:cNvPr>
          <p:cNvSpPr txBox="1"/>
          <p:nvPr/>
        </p:nvSpPr>
        <p:spPr>
          <a:xfrm>
            <a:off x="9224211" y="3272588"/>
            <a:ext cx="2614863" cy="1477328"/>
          </a:xfrm>
          <a:prstGeom prst="rect">
            <a:avLst/>
          </a:prstGeom>
          <a:noFill/>
        </p:spPr>
        <p:txBody>
          <a:bodyPr wrap="square" rtlCol="0">
            <a:spAutoFit/>
          </a:bodyPr>
          <a:lstStyle/>
          <a:p>
            <a:r>
              <a:rPr lang="fr-FR" dirty="0"/>
              <a:t>Sharp </a:t>
            </a:r>
            <a:r>
              <a:rPr lang="fr-FR" dirty="0" err="1"/>
              <a:t>decrease</a:t>
            </a:r>
            <a:r>
              <a:rPr lang="fr-FR" dirty="0"/>
              <a:t> of the Eagle Ford </a:t>
            </a:r>
            <a:r>
              <a:rPr lang="fr-FR" dirty="0" err="1"/>
              <a:t>between</a:t>
            </a:r>
            <a:r>
              <a:rPr lang="fr-FR" dirty="0"/>
              <a:t> March 2015 and end 2016 at </a:t>
            </a:r>
            <a:r>
              <a:rPr lang="fr-FR" dirty="0" err="1"/>
              <a:t>around</a:t>
            </a:r>
            <a:r>
              <a:rPr lang="fr-FR" dirty="0"/>
              <a:t> </a:t>
            </a:r>
            <a:r>
              <a:rPr lang="fr-FR" b="1" dirty="0"/>
              <a:t>20%/y !  </a:t>
            </a:r>
            <a:r>
              <a:rPr lang="fr-FR" dirty="0" err="1"/>
              <a:t>stabilization</a:t>
            </a:r>
            <a:r>
              <a:rPr lang="fr-FR" dirty="0"/>
              <a:t> </a:t>
            </a:r>
            <a:r>
              <a:rPr lang="fr-FR" dirty="0" err="1"/>
              <a:t>then</a:t>
            </a:r>
            <a:endParaRPr lang="fr-FR" dirty="0"/>
          </a:p>
        </p:txBody>
      </p:sp>
      <p:sp>
        <p:nvSpPr>
          <p:cNvPr id="6" name="ZoneTexte 5">
            <a:extLst>
              <a:ext uri="{FF2B5EF4-FFF2-40B4-BE49-F238E27FC236}">
                <a16:creationId xmlns:a16="http://schemas.microsoft.com/office/drawing/2014/main" id="{AE7DED50-1DAA-4327-A7C3-B45EA8A9BD74}"/>
              </a:ext>
            </a:extLst>
          </p:cNvPr>
          <p:cNvSpPr txBox="1"/>
          <p:nvPr/>
        </p:nvSpPr>
        <p:spPr>
          <a:xfrm>
            <a:off x="9352547" y="5037221"/>
            <a:ext cx="2229853" cy="1200329"/>
          </a:xfrm>
          <a:prstGeom prst="rect">
            <a:avLst/>
          </a:prstGeom>
          <a:noFill/>
        </p:spPr>
        <p:txBody>
          <a:bodyPr wrap="square" rtlCol="0">
            <a:spAutoFit/>
          </a:bodyPr>
          <a:lstStyle/>
          <a:p>
            <a:r>
              <a:rPr lang="fr-FR" dirty="0" err="1"/>
              <a:t>Permian</a:t>
            </a:r>
            <a:r>
              <a:rPr lang="fr-FR" dirty="0"/>
              <a:t> </a:t>
            </a:r>
            <a:r>
              <a:rPr lang="fr-FR" dirty="0" err="1"/>
              <a:t>increased</a:t>
            </a:r>
            <a:r>
              <a:rPr lang="fr-FR" dirty="0"/>
              <a:t> </a:t>
            </a:r>
            <a:r>
              <a:rPr lang="fr-FR" dirty="0" err="1"/>
              <a:t>from</a:t>
            </a:r>
            <a:r>
              <a:rPr lang="fr-FR" dirty="0"/>
              <a:t> April 2015 to April 2017 at </a:t>
            </a:r>
            <a:r>
              <a:rPr lang="fr-FR" dirty="0" err="1"/>
              <a:t>around</a:t>
            </a:r>
            <a:r>
              <a:rPr lang="fr-FR" dirty="0"/>
              <a:t> 20 to 25%/Y </a:t>
            </a:r>
          </a:p>
        </p:txBody>
      </p:sp>
    </p:spTree>
    <p:extLst>
      <p:ext uri="{BB962C8B-B14F-4D97-AF65-F5344CB8AC3E}">
        <p14:creationId xmlns:p14="http://schemas.microsoft.com/office/powerpoint/2010/main" val="2334247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EFF7B6-6649-44E9-AB61-0F1DF6993EB1}"/>
              </a:ext>
            </a:extLst>
          </p:cNvPr>
          <p:cNvSpPr>
            <a:spLocks noGrp="1"/>
          </p:cNvSpPr>
          <p:nvPr>
            <p:ph type="title"/>
          </p:nvPr>
        </p:nvSpPr>
        <p:spPr>
          <a:xfrm>
            <a:off x="838200" y="541587"/>
            <a:ext cx="10515600" cy="1325563"/>
          </a:xfrm>
        </p:spPr>
        <p:txBody>
          <a:bodyPr>
            <a:normAutofit fontScale="90000"/>
          </a:bodyPr>
          <a:lstStyle/>
          <a:p>
            <a:r>
              <a:rPr lang="en-US" sz="3600" b="1" dirty="0"/>
              <a:t>Bakken production : peak between 2014/12 and 2015/6  at around 1220 </a:t>
            </a:r>
            <a:r>
              <a:rPr lang="en-US" sz="3600" b="1" dirty="0" err="1"/>
              <a:t>kbopd</a:t>
            </a:r>
            <a:r>
              <a:rPr lang="en-US" sz="3600" b="1" dirty="0"/>
              <a:t> ;</a:t>
            </a:r>
            <a:r>
              <a:rPr lang="en-US" sz="3600" dirty="0"/>
              <a:t> </a:t>
            </a:r>
            <a:r>
              <a:rPr lang="en-US" sz="3600" b="1" dirty="0">
                <a:solidFill>
                  <a:srgbClr val="FF0000"/>
                </a:solidFill>
              </a:rPr>
              <a:t>decline rate at 15%/y </a:t>
            </a:r>
            <a:r>
              <a:rPr lang="en-US" sz="3600" b="1" dirty="0"/>
              <a:t>; recent slight increased output (since end 2016) : </a:t>
            </a:r>
            <a:r>
              <a:rPr lang="en-US" sz="3600" b="1" dirty="0" err="1"/>
              <a:t>refracking</a:t>
            </a:r>
            <a:r>
              <a:rPr lang="en-US" sz="3600" b="1" dirty="0"/>
              <a:t> old wells, new wells : what is a sweet spot ?</a:t>
            </a:r>
            <a:br>
              <a:rPr lang="fr-FR" dirty="0"/>
            </a:br>
            <a:endParaRPr lang="fr-FR" dirty="0"/>
          </a:p>
        </p:txBody>
      </p:sp>
      <p:pic>
        <p:nvPicPr>
          <p:cNvPr id="3" name="Image 2">
            <a:extLst>
              <a:ext uri="{FF2B5EF4-FFF2-40B4-BE49-F238E27FC236}">
                <a16:creationId xmlns:a16="http://schemas.microsoft.com/office/drawing/2014/main" id="{FFAFB87A-1CAA-4BAF-8814-E6345B68220E}"/>
              </a:ext>
            </a:extLst>
          </p:cNvPr>
          <p:cNvPicPr/>
          <p:nvPr/>
        </p:nvPicPr>
        <p:blipFill>
          <a:blip r:embed="rId2"/>
          <a:stretch>
            <a:fillRect/>
          </a:stretch>
        </p:blipFill>
        <p:spPr>
          <a:xfrm>
            <a:off x="838199" y="1844842"/>
            <a:ext cx="9380621" cy="4952316"/>
          </a:xfrm>
          <a:prstGeom prst="rect">
            <a:avLst/>
          </a:prstGeom>
        </p:spPr>
      </p:pic>
    </p:spTree>
    <p:extLst>
      <p:ext uri="{BB962C8B-B14F-4D97-AF65-F5344CB8AC3E}">
        <p14:creationId xmlns:p14="http://schemas.microsoft.com/office/powerpoint/2010/main" val="3557627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CD4FC0-8779-42B3-A228-05722FEF42E1}"/>
              </a:ext>
            </a:extLst>
          </p:cNvPr>
          <p:cNvSpPr>
            <a:spLocks noGrp="1"/>
          </p:cNvSpPr>
          <p:nvPr>
            <p:ph type="title"/>
          </p:nvPr>
        </p:nvSpPr>
        <p:spPr/>
        <p:txBody>
          <a:bodyPr>
            <a:normAutofit fontScale="90000"/>
          </a:bodyPr>
          <a:lstStyle/>
          <a:p>
            <a:r>
              <a:rPr lang="en-US" sz="3600" b="1" dirty="0"/>
              <a:t>USA LTO Wells : 2011 wells would produce 150 </a:t>
            </a:r>
            <a:r>
              <a:rPr lang="en-US" sz="3600" b="1" dirty="0" err="1"/>
              <a:t>Kbo</a:t>
            </a:r>
            <a:r>
              <a:rPr lang="en-US" sz="3600" b="1" dirty="0"/>
              <a:t> cumulative production whereas 2016 wells seem far better: 300 </a:t>
            </a:r>
            <a:r>
              <a:rPr lang="en-US" sz="3600" b="1" dirty="0" err="1"/>
              <a:t>Kbo</a:t>
            </a:r>
            <a:r>
              <a:rPr lang="en-US" sz="3600" b="1" dirty="0"/>
              <a:t> ?</a:t>
            </a:r>
            <a:br>
              <a:rPr lang="fr-FR" dirty="0"/>
            </a:br>
            <a:r>
              <a:rPr lang="fr-FR" dirty="0" err="1"/>
              <a:t>Better</a:t>
            </a:r>
            <a:r>
              <a:rPr lang="fr-FR" dirty="0"/>
              <a:t> area (</a:t>
            </a:r>
            <a:r>
              <a:rPr lang="fr-FR" dirty="0" err="1"/>
              <a:t>Permian</a:t>
            </a:r>
            <a:r>
              <a:rPr lang="fr-FR" dirty="0"/>
              <a:t>) ? </a:t>
            </a:r>
            <a:r>
              <a:rPr lang="fr-FR" dirty="0" err="1"/>
              <a:t>Better</a:t>
            </a:r>
            <a:r>
              <a:rPr lang="fr-FR" dirty="0"/>
              <a:t> fracking ? </a:t>
            </a:r>
            <a:r>
              <a:rPr lang="fr-FR" dirty="0" err="1"/>
              <a:t>What</a:t>
            </a:r>
            <a:r>
              <a:rPr lang="fr-FR" dirty="0"/>
              <a:t> </a:t>
            </a:r>
            <a:r>
              <a:rPr lang="fr-FR" dirty="0" err="1"/>
              <a:t>is</a:t>
            </a:r>
            <a:r>
              <a:rPr lang="fr-FR" dirty="0"/>
              <a:t> a </a:t>
            </a:r>
            <a:r>
              <a:rPr lang="fr-FR" dirty="0" err="1"/>
              <a:t>sweet</a:t>
            </a:r>
            <a:r>
              <a:rPr lang="fr-FR" dirty="0"/>
              <a:t>-spot ?</a:t>
            </a:r>
          </a:p>
        </p:txBody>
      </p:sp>
      <p:pic>
        <p:nvPicPr>
          <p:cNvPr id="3" name="Image 2">
            <a:extLst>
              <a:ext uri="{FF2B5EF4-FFF2-40B4-BE49-F238E27FC236}">
                <a16:creationId xmlns:a16="http://schemas.microsoft.com/office/drawing/2014/main" id="{58FBDE08-79CA-4681-B426-7D1D4B8A9934}"/>
              </a:ext>
            </a:extLst>
          </p:cNvPr>
          <p:cNvPicPr/>
          <p:nvPr/>
        </p:nvPicPr>
        <p:blipFill>
          <a:blip r:embed="rId2"/>
          <a:stretch>
            <a:fillRect/>
          </a:stretch>
        </p:blipFill>
        <p:spPr>
          <a:xfrm>
            <a:off x="873492" y="2181726"/>
            <a:ext cx="8254466" cy="4676274"/>
          </a:xfrm>
          <a:prstGeom prst="rect">
            <a:avLst/>
          </a:prstGeom>
        </p:spPr>
      </p:pic>
      <p:cxnSp>
        <p:nvCxnSpPr>
          <p:cNvPr id="4" name="Connecteur droit 3">
            <a:extLst>
              <a:ext uri="{FF2B5EF4-FFF2-40B4-BE49-F238E27FC236}">
                <a16:creationId xmlns:a16="http://schemas.microsoft.com/office/drawing/2014/main" id="{8B4BA48A-B27D-4E22-9353-DD40A86A2B9C}"/>
              </a:ext>
            </a:extLst>
          </p:cNvPr>
          <p:cNvCxnSpPr>
            <a:cxnSpLocks/>
          </p:cNvCxnSpPr>
          <p:nvPr/>
        </p:nvCxnSpPr>
        <p:spPr>
          <a:xfrm>
            <a:off x="2494149" y="3336758"/>
            <a:ext cx="0" cy="317633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A1D28B4C-28E8-4E6E-B9B0-38D7F5D043F8}"/>
              </a:ext>
            </a:extLst>
          </p:cNvPr>
          <p:cNvCxnSpPr>
            <a:cxnSpLocks/>
          </p:cNvCxnSpPr>
          <p:nvPr/>
        </p:nvCxnSpPr>
        <p:spPr>
          <a:xfrm>
            <a:off x="2161075" y="3336758"/>
            <a:ext cx="0" cy="317633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36BDDECA-03F4-4F94-A9A4-7E7E6C554E14}"/>
              </a:ext>
            </a:extLst>
          </p:cNvPr>
          <p:cNvSpPr txBox="1"/>
          <p:nvPr/>
        </p:nvSpPr>
        <p:spPr>
          <a:xfrm>
            <a:off x="2791326" y="3577389"/>
            <a:ext cx="1235242" cy="369332"/>
          </a:xfrm>
          <a:prstGeom prst="rect">
            <a:avLst/>
          </a:prstGeom>
          <a:noFill/>
        </p:spPr>
        <p:txBody>
          <a:bodyPr wrap="square" rtlCol="0">
            <a:spAutoFit/>
          </a:bodyPr>
          <a:lstStyle/>
          <a:p>
            <a:r>
              <a:rPr lang="fr-FR" dirty="0"/>
              <a:t>100 </a:t>
            </a:r>
            <a:r>
              <a:rPr lang="fr-FR" dirty="0" err="1"/>
              <a:t>Kbo</a:t>
            </a:r>
            <a:endParaRPr lang="fr-FR" dirty="0"/>
          </a:p>
        </p:txBody>
      </p:sp>
      <p:cxnSp>
        <p:nvCxnSpPr>
          <p:cNvPr id="13" name="Connecteur droit avec flèche 12">
            <a:extLst>
              <a:ext uri="{FF2B5EF4-FFF2-40B4-BE49-F238E27FC236}">
                <a16:creationId xmlns:a16="http://schemas.microsoft.com/office/drawing/2014/main" id="{C4ACF039-42DD-4E1E-985B-D3895BB94C81}"/>
              </a:ext>
            </a:extLst>
          </p:cNvPr>
          <p:cNvCxnSpPr/>
          <p:nvPr/>
        </p:nvCxnSpPr>
        <p:spPr>
          <a:xfrm flipH="1">
            <a:off x="2494149" y="3785937"/>
            <a:ext cx="409472"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1257F3A7-1419-4A15-9346-309F50F2A262}"/>
              </a:ext>
            </a:extLst>
          </p:cNvPr>
          <p:cNvSpPr txBox="1"/>
          <p:nvPr/>
        </p:nvSpPr>
        <p:spPr>
          <a:xfrm>
            <a:off x="2903621" y="3336758"/>
            <a:ext cx="1892968" cy="369332"/>
          </a:xfrm>
          <a:prstGeom prst="rect">
            <a:avLst/>
          </a:prstGeom>
          <a:noFill/>
        </p:spPr>
        <p:txBody>
          <a:bodyPr wrap="square" rtlCol="0">
            <a:spAutoFit/>
          </a:bodyPr>
          <a:lstStyle/>
          <a:p>
            <a:r>
              <a:rPr lang="fr-FR" dirty="0"/>
              <a:t>50 </a:t>
            </a:r>
            <a:r>
              <a:rPr lang="fr-FR" dirty="0" err="1"/>
              <a:t>Kbo</a:t>
            </a:r>
            <a:endParaRPr lang="fr-FR" dirty="0"/>
          </a:p>
        </p:txBody>
      </p:sp>
      <p:cxnSp>
        <p:nvCxnSpPr>
          <p:cNvPr id="16" name="Connecteur droit avec flèche 15">
            <a:extLst>
              <a:ext uri="{FF2B5EF4-FFF2-40B4-BE49-F238E27FC236}">
                <a16:creationId xmlns:a16="http://schemas.microsoft.com/office/drawing/2014/main" id="{94203FD9-50B2-40B6-B6B7-126212D70C3B}"/>
              </a:ext>
            </a:extLst>
          </p:cNvPr>
          <p:cNvCxnSpPr>
            <a:stCxn id="14" idx="1"/>
          </p:cNvCxnSpPr>
          <p:nvPr/>
        </p:nvCxnSpPr>
        <p:spPr>
          <a:xfrm flipH="1">
            <a:off x="2161075" y="3521424"/>
            <a:ext cx="742546" cy="55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9875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6AB49D-BA2F-46E3-A55E-E4F5FCAFB78D}"/>
              </a:ext>
            </a:extLst>
          </p:cNvPr>
          <p:cNvSpPr>
            <a:spLocks noGrp="1"/>
          </p:cNvSpPr>
          <p:nvPr>
            <p:ph type="title"/>
          </p:nvPr>
        </p:nvSpPr>
        <p:spPr/>
        <p:txBody>
          <a:bodyPr/>
          <a:lstStyle/>
          <a:p>
            <a:r>
              <a:rPr lang="fr-FR" dirty="0" err="1"/>
              <a:t>Permian</a:t>
            </a:r>
            <a:r>
              <a:rPr lang="fr-FR" dirty="0"/>
              <a:t> Basin : Majors </a:t>
            </a:r>
            <a:r>
              <a:rPr lang="fr-FR" dirty="0" err="1"/>
              <a:t>enhance</a:t>
            </a:r>
            <a:r>
              <a:rPr lang="fr-FR" dirty="0"/>
              <a:t>  </a:t>
            </a:r>
            <a:r>
              <a:rPr lang="fr-FR" dirty="0" err="1"/>
              <a:t>their</a:t>
            </a:r>
            <a:r>
              <a:rPr lang="fr-FR" dirty="0"/>
              <a:t> positions</a:t>
            </a:r>
          </a:p>
        </p:txBody>
      </p:sp>
      <p:sp>
        <p:nvSpPr>
          <p:cNvPr id="3" name="Rectangle 2">
            <a:extLst>
              <a:ext uri="{FF2B5EF4-FFF2-40B4-BE49-F238E27FC236}">
                <a16:creationId xmlns:a16="http://schemas.microsoft.com/office/drawing/2014/main" id="{4863C2F8-4A6C-4547-AB8A-2C365256EF38}"/>
              </a:ext>
            </a:extLst>
          </p:cNvPr>
          <p:cNvSpPr/>
          <p:nvPr/>
        </p:nvSpPr>
        <p:spPr>
          <a:xfrm>
            <a:off x="497307" y="1531179"/>
            <a:ext cx="7812505" cy="3544432"/>
          </a:xfrm>
          <a:prstGeom prst="rect">
            <a:avLst/>
          </a:prstGeom>
        </p:spPr>
        <p:txBody>
          <a:bodyPr wrap="square">
            <a:spAutoFit/>
          </a:bodyPr>
          <a:lstStyle/>
          <a:p>
            <a:pPr>
              <a:lnSpc>
                <a:spcPct val="107000"/>
              </a:lnSpc>
              <a:spcAft>
                <a:spcPts val="450"/>
              </a:spcAft>
            </a:pPr>
            <a:r>
              <a:rPr lang="en-US" sz="3600" kern="1800" dirty="0">
                <a:solidFill>
                  <a:srgbClr val="000000"/>
                </a:solidFill>
                <a:latin typeface="suecatx-bold"/>
                <a:ea typeface="Times New Roman" panose="02020603050405020304" pitchFamily="18" charset="0"/>
                <a:cs typeface="Times New Roman" panose="02020603050405020304" pitchFamily="18" charset="0"/>
              </a:rPr>
              <a:t>ExxonMobil bulks up in Permian</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dirty="0">
                <a:solidFill>
                  <a:srgbClr val="FF0000"/>
                </a:solidFill>
                <a:latin typeface="suecatx-regular"/>
                <a:ea typeface="Times New Roman" panose="02020603050405020304" pitchFamily="18" charset="0"/>
                <a:cs typeface="Times New Roman" panose="02020603050405020304" pitchFamily="18" charset="0"/>
              </a:rPr>
              <a:t>September2017</a:t>
            </a:r>
            <a:r>
              <a:rPr lang="en-US" dirty="0">
                <a:solidFill>
                  <a:srgbClr val="000000"/>
                </a:solidFill>
                <a:latin typeface="suecatx-regular"/>
                <a:ea typeface="Times New Roman" panose="02020603050405020304" pitchFamily="18" charset="0"/>
                <a:cs typeface="Times New Roman" panose="02020603050405020304" pitchFamily="18" charset="0"/>
              </a:rPr>
              <a:t> : US supermajor adds 22,000 acres to positions in Delaware and </a:t>
            </a:r>
            <a:r>
              <a:rPr lang="en-US" b="1" dirty="0">
                <a:solidFill>
                  <a:srgbClr val="000000"/>
                </a:solidFill>
                <a:latin typeface="suecatx-regular"/>
                <a:ea typeface="Times New Roman" panose="02020603050405020304" pitchFamily="18" charset="0"/>
                <a:cs typeface="Times New Roman" panose="02020603050405020304" pitchFamily="18" charset="0"/>
              </a:rPr>
              <a:t>Midland sub-basins</a:t>
            </a:r>
          </a:p>
          <a:p>
            <a:pPr fontAlgn="base"/>
            <a:r>
              <a:rPr lang="en-US" dirty="0">
                <a:solidFill>
                  <a:srgbClr val="FF0000"/>
                </a:solidFill>
              </a:rPr>
              <a:t>January 2017 </a:t>
            </a:r>
            <a:r>
              <a:rPr lang="en-US" dirty="0"/>
              <a:t>:  about 250,000 acres of leasehold in the Permian Basin</a:t>
            </a:r>
          </a:p>
          <a:p>
            <a:pPr fontAlgn="base"/>
            <a:r>
              <a:rPr lang="en-US" dirty="0"/>
              <a:t> Acquisition of companies owned by the Bass family of Fort Worth, Texas, with resource of 3.4 billion barrels of oil equivalent in </a:t>
            </a:r>
            <a:r>
              <a:rPr lang="en-US" b="1" dirty="0"/>
              <a:t>New Mexico’s Delaware Basin</a:t>
            </a:r>
            <a:r>
              <a:rPr lang="en-US" dirty="0"/>
              <a:t>, a highly prolific, oil-prone section of the Permian Basin.</a:t>
            </a:r>
          </a:p>
          <a:p>
            <a:pPr fontAlgn="base"/>
            <a:r>
              <a:rPr lang="en-US" dirty="0"/>
              <a:t>ExxonMobil will make an upfront payment of $5.6 billion in ExxonMobil shares, and  additional contingent cash payments totaling up to $1 billion, to be paid  in 2020 </a:t>
            </a:r>
          </a:p>
          <a:p>
            <a:pPr>
              <a:lnSpc>
                <a:spcPct val="107000"/>
              </a:lnSpc>
              <a:spcAft>
                <a:spcPts val="0"/>
              </a:spcAft>
            </a:pP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B4943D41-C413-4120-9885-7286936B314B}"/>
              </a:ext>
            </a:extLst>
          </p:cNvPr>
          <p:cNvSpPr/>
          <p:nvPr/>
        </p:nvSpPr>
        <p:spPr>
          <a:xfrm>
            <a:off x="561477" y="4932099"/>
            <a:ext cx="7876669" cy="1309076"/>
          </a:xfrm>
          <a:prstGeom prst="rect">
            <a:avLst/>
          </a:prstGeom>
        </p:spPr>
        <p:txBody>
          <a:bodyPr wrap="square">
            <a:spAutoFit/>
          </a:bodyPr>
          <a:lstStyle/>
          <a:p>
            <a:pPr>
              <a:lnSpc>
                <a:spcPct val="107000"/>
              </a:lnSpc>
              <a:spcAft>
                <a:spcPts val="450"/>
              </a:spcAft>
            </a:pPr>
            <a:r>
              <a:rPr lang="en-US" sz="3600" kern="1800" dirty="0">
                <a:solidFill>
                  <a:srgbClr val="000000"/>
                </a:solidFill>
                <a:latin typeface="suecatx-bold"/>
                <a:ea typeface="Times New Roman" panose="02020603050405020304" pitchFamily="18" charset="0"/>
                <a:cs typeface="Times New Roman" panose="02020603050405020304" pitchFamily="18" charset="0"/>
              </a:rPr>
              <a:t>Chevron targets $4bn Permian push</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dirty="0">
                <a:solidFill>
                  <a:srgbClr val="000000"/>
                </a:solidFill>
                <a:latin typeface="suecatx-regular"/>
                <a:ea typeface="Times New Roman" panose="02020603050405020304" pitchFamily="18" charset="0"/>
                <a:cs typeface="Times New Roman" panose="02020603050405020304" pitchFamily="18" charset="0"/>
              </a:rPr>
              <a:t>US supermajor plans major layout in core shale basin to ramp up crude production</a:t>
            </a:r>
            <a:r>
              <a:rPr lang="en-US" sz="1600" dirty="0">
                <a:solidFill>
                  <a:srgbClr val="000000"/>
                </a:solidFill>
                <a:effectLst/>
                <a:latin typeface="suecatx-regular"/>
                <a:ea typeface="Calibri" panose="020F0502020204030204" pitchFamily="34" charset="0"/>
                <a:cs typeface="Times New Roman" panose="02020603050405020304" pitchFamily="18" charset="0"/>
              </a:rPr>
              <a:t> Chevron  total acreage : </a:t>
            </a:r>
            <a:r>
              <a:rPr lang="en-US" sz="1600" b="1" dirty="0">
                <a:solidFill>
                  <a:srgbClr val="000000"/>
                </a:solidFill>
                <a:effectLst/>
                <a:latin typeface="suecatx-regular"/>
                <a:ea typeface="Calibri" panose="020F0502020204030204" pitchFamily="34" charset="0"/>
                <a:cs typeface="Times New Roman" panose="02020603050405020304" pitchFamily="18" charset="0"/>
              </a:rPr>
              <a:t>2 Millions acres : largest net share holder,</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permian basin">
            <a:extLst>
              <a:ext uri="{FF2B5EF4-FFF2-40B4-BE49-F238E27FC236}">
                <a16:creationId xmlns:a16="http://schemas.microsoft.com/office/drawing/2014/main" id="{9FC35D89-5202-4A20-AC1B-2DCDD27E7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013" y="2332619"/>
            <a:ext cx="4333366" cy="296127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BC235AF-FB98-4E91-9371-653AA8294DFA}"/>
              </a:ext>
            </a:extLst>
          </p:cNvPr>
          <p:cNvSpPr txBox="1"/>
          <p:nvPr/>
        </p:nvSpPr>
        <p:spPr>
          <a:xfrm>
            <a:off x="9015663" y="5293891"/>
            <a:ext cx="1957137" cy="369332"/>
          </a:xfrm>
          <a:prstGeom prst="rect">
            <a:avLst/>
          </a:prstGeom>
          <a:noFill/>
        </p:spPr>
        <p:txBody>
          <a:bodyPr wrap="square" rtlCol="0">
            <a:spAutoFit/>
          </a:bodyPr>
          <a:lstStyle/>
          <a:p>
            <a:r>
              <a:rPr lang="fr-FR" dirty="0"/>
              <a:t>75 000 </a:t>
            </a:r>
            <a:r>
              <a:rPr lang="fr-FR" dirty="0" err="1"/>
              <a:t>sqm</a:t>
            </a:r>
            <a:endParaRPr lang="fr-FR" dirty="0"/>
          </a:p>
        </p:txBody>
      </p:sp>
    </p:spTree>
    <p:extLst>
      <p:ext uri="{BB962C8B-B14F-4D97-AF65-F5344CB8AC3E}">
        <p14:creationId xmlns:p14="http://schemas.microsoft.com/office/powerpoint/2010/main" val="1795213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FABFD5-4637-41CF-8226-4D14BAC4DE9F}"/>
              </a:ext>
            </a:extLst>
          </p:cNvPr>
          <p:cNvSpPr>
            <a:spLocks noGrp="1"/>
          </p:cNvSpPr>
          <p:nvPr>
            <p:ph type="title"/>
          </p:nvPr>
        </p:nvSpPr>
        <p:spPr/>
        <p:txBody>
          <a:bodyPr>
            <a:normAutofit/>
          </a:bodyPr>
          <a:lstStyle/>
          <a:p>
            <a:r>
              <a:rPr lang="fr-FR" dirty="0"/>
              <a:t>CANADA : Duvernay shale </a:t>
            </a:r>
            <a:r>
              <a:rPr lang="fr-FR" dirty="0" err="1"/>
              <a:t>Assesment</a:t>
            </a:r>
            <a:r>
              <a:rPr lang="fr-FR" dirty="0"/>
              <a:t> by NEB </a:t>
            </a:r>
            <a:r>
              <a:rPr lang="fr-FR" sz="3100" dirty="0"/>
              <a:t>(National Energy </a:t>
            </a:r>
            <a:r>
              <a:rPr lang="fr-FR" sz="3100" dirty="0" err="1"/>
              <a:t>Board</a:t>
            </a:r>
            <a:r>
              <a:rPr lang="fr-FR" sz="3100" dirty="0"/>
              <a:t>) </a:t>
            </a:r>
            <a:r>
              <a:rPr lang="fr-FR" dirty="0"/>
              <a:t>and AGS </a:t>
            </a:r>
            <a:r>
              <a:rPr lang="fr-FR" sz="3100" dirty="0"/>
              <a:t>(Alberta </a:t>
            </a:r>
            <a:r>
              <a:rPr lang="fr-FR" sz="3100" dirty="0" err="1"/>
              <a:t>Geological</a:t>
            </a:r>
            <a:r>
              <a:rPr lang="fr-FR" sz="3100" dirty="0"/>
              <a:t> Survey)</a:t>
            </a:r>
          </a:p>
        </p:txBody>
      </p:sp>
      <p:sp>
        <p:nvSpPr>
          <p:cNvPr id="3" name="Rectangle 2">
            <a:extLst>
              <a:ext uri="{FF2B5EF4-FFF2-40B4-BE49-F238E27FC236}">
                <a16:creationId xmlns:a16="http://schemas.microsoft.com/office/drawing/2014/main" id="{F60C65FF-B8DE-4371-B86C-0704E30F1B6D}"/>
              </a:ext>
            </a:extLst>
          </p:cNvPr>
          <p:cNvSpPr/>
          <p:nvPr/>
        </p:nvSpPr>
        <p:spPr>
          <a:xfrm>
            <a:off x="1155031" y="2143722"/>
            <a:ext cx="6096000" cy="4588436"/>
          </a:xfrm>
          <a:prstGeom prst="rect">
            <a:avLst/>
          </a:prstGeom>
        </p:spPr>
        <p:txBody>
          <a:bodyPr>
            <a:spAutoFit/>
          </a:bodyPr>
          <a:lstStyle/>
          <a:p>
            <a:pPr marR="76200">
              <a:spcAft>
                <a:spcPts val="0"/>
              </a:spcAft>
            </a:pPr>
            <a:r>
              <a:rPr lang="en-US" sz="2000" dirty="0">
                <a:ea typeface="Times New Roman" panose="02020603050405020304" pitchFamily="18" charset="0"/>
                <a:cs typeface="Times New Roman" panose="02020603050405020304" pitchFamily="18" charset="0"/>
              </a:rPr>
              <a:t>The </a:t>
            </a:r>
            <a:r>
              <a:rPr lang="en-US" sz="2000" dirty="0" err="1">
                <a:ea typeface="Times New Roman" panose="02020603050405020304" pitchFamily="18" charset="0"/>
                <a:cs typeface="Times New Roman" panose="02020603050405020304" pitchFamily="18" charset="0"/>
              </a:rPr>
              <a:t>Duvernay</a:t>
            </a:r>
            <a:r>
              <a:rPr lang="en-US" sz="2000" dirty="0">
                <a:ea typeface="Times New Roman" panose="02020603050405020304" pitchFamily="18" charset="0"/>
                <a:cs typeface="Times New Roman" panose="02020603050405020304" pitchFamily="18" charset="0"/>
              </a:rPr>
              <a:t> region (300 K </a:t>
            </a:r>
            <a:r>
              <a:rPr lang="en-US" sz="2000" dirty="0" err="1">
                <a:ea typeface="Times New Roman" panose="02020603050405020304" pitchFamily="18" charset="0"/>
                <a:cs typeface="Times New Roman" panose="02020603050405020304" pitchFamily="18" charset="0"/>
              </a:rPr>
              <a:t>sqkm</a:t>
            </a:r>
            <a:r>
              <a:rPr lang="en-US" sz="2000" dirty="0">
                <a:ea typeface="Times New Roman" panose="02020603050405020304" pitchFamily="18" charset="0"/>
                <a:cs typeface="Times New Roman" panose="02020603050405020304" pitchFamily="18" charset="0"/>
              </a:rPr>
              <a:t>) has the potential to produce 3.4 billion barrels of marketable crude oil and condensates</a:t>
            </a:r>
            <a:r>
              <a:rPr lang="en-US" sz="2000" b="1" dirty="0">
                <a:ea typeface="Times New Roman" panose="02020603050405020304" pitchFamily="18" charset="0"/>
                <a:cs typeface="Times New Roman" panose="02020603050405020304" pitchFamily="18" charset="0"/>
              </a:rPr>
              <a:t>, 6.3 billion barrels of marketable NGLs </a:t>
            </a:r>
            <a:r>
              <a:rPr lang="en-US" sz="2000" dirty="0">
                <a:ea typeface="Times New Roman" panose="02020603050405020304" pitchFamily="18" charset="0"/>
                <a:cs typeface="Times New Roman" panose="02020603050405020304" pitchFamily="18" charset="0"/>
              </a:rPr>
              <a:t>and nearly 77 trillion cubic feet (</a:t>
            </a:r>
            <a:r>
              <a:rPr lang="en-US" sz="2000" dirty="0" err="1">
                <a:ea typeface="Times New Roman" panose="02020603050405020304" pitchFamily="18" charset="0"/>
                <a:cs typeface="Times New Roman" panose="02020603050405020304" pitchFamily="18" charset="0"/>
              </a:rPr>
              <a:t>Tcf</a:t>
            </a:r>
            <a:r>
              <a:rPr lang="en-US" sz="2000" dirty="0">
                <a:ea typeface="Times New Roman" panose="02020603050405020304" pitchFamily="18" charset="0"/>
                <a:cs typeface="Times New Roman" panose="02020603050405020304" pitchFamily="18" charset="0"/>
              </a:rPr>
              <a:t>) of marketable gas (be careful : price not indicated)</a:t>
            </a:r>
          </a:p>
          <a:p>
            <a:pPr marR="76200">
              <a:lnSpc>
                <a:spcPts val="1680"/>
              </a:lnSpc>
              <a:spcAft>
                <a:spcPts val="0"/>
              </a:spcAft>
            </a:pPr>
            <a:endParaRPr lang="fr-FR" sz="2000" dirty="0">
              <a:ea typeface="Calibri" panose="020F0502020204030204" pitchFamily="34" charset="0"/>
              <a:cs typeface="Times New Roman" panose="02020603050405020304" pitchFamily="18" charset="0"/>
            </a:endParaRPr>
          </a:p>
          <a:p>
            <a:r>
              <a:rPr lang="en-US" sz="2000" dirty="0"/>
              <a:t>Companies have been drilling the </a:t>
            </a:r>
            <a:r>
              <a:rPr lang="en-US" sz="2000" dirty="0" err="1"/>
              <a:t>Duvernay</a:t>
            </a:r>
            <a:r>
              <a:rPr lang="en-US" sz="2000" dirty="0"/>
              <a:t> for shale gas and oil since 2011 : deposited about 370 My ago (Frasnian-</a:t>
            </a:r>
            <a:r>
              <a:rPr lang="en-US" sz="2000" dirty="0" err="1"/>
              <a:t>Famenian</a:t>
            </a:r>
            <a:r>
              <a:rPr lang="en-US" sz="2000" dirty="0"/>
              <a:t>), the </a:t>
            </a:r>
            <a:r>
              <a:rPr lang="en-US" sz="2000" dirty="0" err="1"/>
              <a:t>Duvernay</a:t>
            </a:r>
            <a:r>
              <a:rPr lang="en-US" sz="2000" dirty="0"/>
              <a:t> Shale  ranges from about one </a:t>
            </a:r>
            <a:r>
              <a:rPr lang="en-US" sz="2000" dirty="0" err="1"/>
              <a:t>kilometre</a:t>
            </a:r>
            <a:r>
              <a:rPr lang="en-US" sz="2000" dirty="0"/>
              <a:t> to more than five </a:t>
            </a:r>
            <a:r>
              <a:rPr lang="en-US" sz="2000" dirty="0" err="1"/>
              <a:t>kilometres</a:t>
            </a:r>
            <a:r>
              <a:rPr lang="en-US" sz="2000" dirty="0"/>
              <a:t> deep. The </a:t>
            </a:r>
            <a:r>
              <a:rPr lang="en-US" sz="2000" dirty="0" err="1"/>
              <a:t>Duvernay</a:t>
            </a:r>
            <a:r>
              <a:rPr lang="en-US" sz="2000" dirty="0"/>
              <a:t> starts getting prospective for oil and gas production below 2.5 km, being oily in areas shallower than 3 km and gassier in areas deeper than 3 km.</a:t>
            </a:r>
          </a:p>
          <a:p>
            <a:endParaRPr lang="fr-FR" sz="2000" dirty="0"/>
          </a:p>
          <a:p>
            <a:endParaRPr lang="fr-FR" dirty="0"/>
          </a:p>
        </p:txBody>
      </p:sp>
      <p:pic>
        <p:nvPicPr>
          <p:cNvPr id="4" name="Image 3" descr="Photo - see caption">
            <a:extLst>
              <a:ext uri="{FF2B5EF4-FFF2-40B4-BE49-F238E27FC236}">
                <a16:creationId xmlns:a16="http://schemas.microsoft.com/office/drawing/2014/main" id="{C463D175-D5DE-40FB-9990-6532C6817C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876672" y="2288099"/>
            <a:ext cx="4163529" cy="3626626"/>
          </a:xfrm>
          <a:prstGeom prst="rect">
            <a:avLst/>
          </a:prstGeom>
          <a:noFill/>
          <a:ln>
            <a:noFill/>
          </a:ln>
        </p:spPr>
      </p:pic>
    </p:spTree>
    <p:extLst>
      <p:ext uri="{BB962C8B-B14F-4D97-AF65-F5344CB8AC3E}">
        <p14:creationId xmlns:p14="http://schemas.microsoft.com/office/powerpoint/2010/main" val="965238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77A0D-394E-4F86-934A-72A2C12FCD92}"/>
              </a:ext>
            </a:extLst>
          </p:cNvPr>
          <p:cNvSpPr>
            <a:spLocks noGrp="1"/>
          </p:cNvSpPr>
          <p:nvPr>
            <p:ph type="title"/>
          </p:nvPr>
        </p:nvSpPr>
        <p:spPr/>
        <p:txBody>
          <a:bodyPr/>
          <a:lstStyle/>
          <a:p>
            <a:r>
              <a:rPr lang="fr-FR" dirty="0"/>
              <a:t>ALASKA Source-rocks</a:t>
            </a:r>
          </a:p>
        </p:txBody>
      </p:sp>
      <p:sp>
        <p:nvSpPr>
          <p:cNvPr id="3" name="ZoneTexte 2">
            <a:extLst>
              <a:ext uri="{FF2B5EF4-FFF2-40B4-BE49-F238E27FC236}">
                <a16:creationId xmlns:a16="http://schemas.microsoft.com/office/drawing/2014/main" id="{8224568F-1071-4574-892E-BB5C3E2CFADF}"/>
              </a:ext>
            </a:extLst>
          </p:cNvPr>
          <p:cNvSpPr txBox="1"/>
          <p:nvPr/>
        </p:nvSpPr>
        <p:spPr>
          <a:xfrm>
            <a:off x="933441" y="1369693"/>
            <a:ext cx="4667693" cy="1477328"/>
          </a:xfrm>
          <a:prstGeom prst="rect">
            <a:avLst/>
          </a:prstGeom>
          <a:noFill/>
        </p:spPr>
        <p:txBody>
          <a:bodyPr wrap="square" rtlCol="0">
            <a:spAutoFit/>
          </a:bodyPr>
          <a:lstStyle/>
          <a:p>
            <a:r>
              <a:rPr lang="en-US" dirty="0"/>
              <a:t>Three targets </a:t>
            </a:r>
          </a:p>
          <a:p>
            <a:pPr marL="342900" indent="-342900">
              <a:buAutoNum type="arabicParenBoth"/>
            </a:pPr>
            <a:r>
              <a:rPr lang="en-US" dirty="0"/>
              <a:t>the Triassic </a:t>
            </a:r>
            <a:r>
              <a:rPr lang="en-US" dirty="0" err="1"/>
              <a:t>Shublik</a:t>
            </a:r>
            <a:r>
              <a:rPr lang="en-US" dirty="0"/>
              <a:t> Formation, </a:t>
            </a:r>
          </a:p>
          <a:p>
            <a:pPr marL="342900" indent="-342900">
              <a:buAutoNum type="arabicParenBoth"/>
            </a:pPr>
            <a:r>
              <a:rPr lang="en-US" dirty="0"/>
              <a:t>the  Jurassic-Lower Cretaceous </a:t>
            </a:r>
            <a:r>
              <a:rPr lang="en-US" dirty="0" err="1"/>
              <a:t>Kingak</a:t>
            </a:r>
            <a:r>
              <a:rPr lang="en-US" dirty="0"/>
              <a:t> Shale</a:t>
            </a:r>
          </a:p>
          <a:p>
            <a:pPr marL="342900" indent="-342900">
              <a:buAutoNum type="arabicParenBoth"/>
            </a:pPr>
            <a:r>
              <a:rPr lang="en-US" dirty="0"/>
              <a:t> the Cretaceous pebble shale unit and Hue Shale or HRZ </a:t>
            </a:r>
            <a:r>
              <a:rPr lang="en-US" dirty="0" err="1"/>
              <a:t>Brookian</a:t>
            </a:r>
            <a:r>
              <a:rPr lang="en-US" dirty="0"/>
              <a:t> shale. </a:t>
            </a:r>
            <a:endParaRPr lang="fr-FR" dirty="0"/>
          </a:p>
        </p:txBody>
      </p:sp>
      <p:sp>
        <p:nvSpPr>
          <p:cNvPr id="4" name="ZoneTexte 3">
            <a:extLst>
              <a:ext uri="{FF2B5EF4-FFF2-40B4-BE49-F238E27FC236}">
                <a16:creationId xmlns:a16="http://schemas.microsoft.com/office/drawing/2014/main" id="{848AE4C9-29FB-4845-9920-F0ED1AD2D296}"/>
              </a:ext>
            </a:extLst>
          </p:cNvPr>
          <p:cNvSpPr txBox="1"/>
          <p:nvPr/>
        </p:nvSpPr>
        <p:spPr>
          <a:xfrm>
            <a:off x="6889902" y="1138184"/>
            <a:ext cx="5252484" cy="5632311"/>
          </a:xfrm>
          <a:prstGeom prst="rect">
            <a:avLst/>
          </a:prstGeom>
          <a:noFill/>
        </p:spPr>
        <p:txBody>
          <a:bodyPr wrap="square" rtlCol="0">
            <a:spAutoFit/>
          </a:bodyPr>
          <a:lstStyle/>
          <a:p>
            <a:r>
              <a:rPr lang="en-US" dirty="0"/>
              <a:t>1)The </a:t>
            </a:r>
            <a:r>
              <a:rPr lang="en-US" dirty="0" err="1"/>
              <a:t>Shublik</a:t>
            </a:r>
            <a:r>
              <a:rPr lang="en-US" dirty="0"/>
              <a:t> Formation has sourced 23° to 39° API gravity  oil from a mixture of Type I and IIS kerogen; good reservoir candidate, containing brittle rock types (limestone, sandstone, siltstone and </a:t>
            </a:r>
            <a:r>
              <a:rPr lang="en-US" dirty="0" err="1"/>
              <a:t>chert</a:t>
            </a:r>
            <a:r>
              <a:rPr lang="en-US" dirty="0"/>
              <a:t>) .</a:t>
            </a:r>
            <a:br>
              <a:rPr lang="en-US" dirty="0"/>
            </a:br>
            <a:br>
              <a:rPr lang="en-US" dirty="0"/>
            </a:br>
            <a:r>
              <a:rPr lang="en-US" dirty="0"/>
              <a:t>2)The </a:t>
            </a:r>
            <a:r>
              <a:rPr lang="en-US" dirty="0" err="1"/>
              <a:t>Kingak</a:t>
            </a:r>
            <a:r>
              <a:rPr lang="en-US" dirty="0"/>
              <a:t> and the </a:t>
            </a:r>
            <a:r>
              <a:rPr lang="en-US" dirty="0" err="1"/>
              <a:t>Brookian</a:t>
            </a:r>
            <a:r>
              <a:rPr lang="en-US" dirty="0"/>
              <a:t> shales have sourced higher gravity (35-42° API) oils from predominately Type II and III kerogen. The lower </a:t>
            </a:r>
            <a:r>
              <a:rPr lang="en-US" dirty="0" err="1"/>
              <a:t>Kingak</a:t>
            </a:r>
            <a:r>
              <a:rPr lang="en-US" dirty="0"/>
              <a:t> condensed shale section has high TOC and HI values but mostly  plastic clay shale: not be a good reservoir ?</a:t>
            </a:r>
          </a:p>
          <a:p>
            <a:endParaRPr lang="en-US" dirty="0"/>
          </a:p>
          <a:p>
            <a:r>
              <a:rPr lang="en-US" dirty="0"/>
              <a:t>3)The </a:t>
            </a:r>
            <a:r>
              <a:rPr lang="en-US" dirty="0" err="1"/>
              <a:t>Brookian</a:t>
            </a:r>
            <a:r>
              <a:rPr lang="en-US" dirty="0"/>
              <a:t> shale :brittle lithologies such as  siltstone, concretionary carbonate, and silicified tuff :better reservoir. These brittle facies, are along with high TOC and HI. The area of highest oil and gas potential is located on State lands between NPRA and the Arctic National Wildlife Refuge (ANWR,) where the thickness exceeds 150m.</a:t>
            </a:r>
            <a:br>
              <a:rPr lang="en-US" dirty="0"/>
            </a:br>
            <a:br>
              <a:rPr lang="en-US" dirty="0"/>
            </a:br>
            <a:endParaRPr lang="fr-FR" dirty="0"/>
          </a:p>
        </p:txBody>
      </p:sp>
      <p:pic>
        <p:nvPicPr>
          <p:cNvPr id="5" name="Image 4">
            <a:extLst>
              <a:ext uri="{FF2B5EF4-FFF2-40B4-BE49-F238E27FC236}">
                <a16:creationId xmlns:a16="http://schemas.microsoft.com/office/drawing/2014/main" id="{6A232C0C-9A40-4A5F-9B3B-EFF707E7D371}"/>
              </a:ext>
            </a:extLst>
          </p:cNvPr>
          <p:cNvPicPr>
            <a:picLocks noChangeAspect="1"/>
          </p:cNvPicPr>
          <p:nvPr/>
        </p:nvPicPr>
        <p:blipFill>
          <a:blip r:embed="rId2"/>
          <a:stretch>
            <a:fillRect/>
          </a:stretch>
        </p:blipFill>
        <p:spPr>
          <a:xfrm>
            <a:off x="259292" y="2956980"/>
            <a:ext cx="6359873" cy="1981266"/>
          </a:xfrm>
          <a:prstGeom prst="rect">
            <a:avLst/>
          </a:prstGeom>
        </p:spPr>
      </p:pic>
    </p:spTree>
    <p:extLst>
      <p:ext uri="{BB962C8B-B14F-4D97-AF65-F5344CB8AC3E}">
        <p14:creationId xmlns:p14="http://schemas.microsoft.com/office/powerpoint/2010/main" val="2300039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3458E-EE61-4BBB-8D02-40CAC736462A}"/>
              </a:ext>
            </a:extLst>
          </p:cNvPr>
          <p:cNvSpPr>
            <a:spLocks noGrp="1"/>
          </p:cNvSpPr>
          <p:nvPr>
            <p:ph type="title"/>
          </p:nvPr>
        </p:nvSpPr>
        <p:spPr/>
        <p:txBody>
          <a:bodyPr/>
          <a:lstStyle/>
          <a:p>
            <a:r>
              <a:rPr lang="fr-FR" dirty="0"/>
              <a:t>ALASKA Shale </a:t>
            </a:r>
            <a:r>
              <a:rPr lang="fr-FR" dirty="0" err="1"/>
              <a:t>Oil</a:t>
            </a:r>
            <a:r>
              <a:rPr lang="fr-FR" dirty="0"/>
              <a:t> Focus : HRZ formation</a:t>
            </a:r>
          </a:p>
        </p:txBody>
      </p:sp>
      <p:pic>
        <p:nvPicPr>
          <p:cNvPr id="4" name="Image 3">
            <a:extLst>
              <a:ext uri="{FF2B5EF4-FFF2-40B4-BE49-F238E27FC236}">
                <a16:creationId xmlns:a16="http://schemas.microsoft.com/office/drawing/2014/main" id="{176B6B5D-A618-4DB8-8BEF-9F763D0B0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2316" y="1611185"/>
            <a:ext cx="7143750" cy="5886450"/>
          </a:xfrm>
          <a:prstGeom prst="rect">
            <a:avLst/>
          </a:prstGeom>
        </p:spPr>
      </p:pic>
      <p:sp>
        <p:nvSpPr>
          <p:cNvPr id="3" name="ZoneTexte 2">
            <a:extLst>
              <a:ext uri="{FF2B5EF4-FFF2-40B4-BE49-F238E27FC236}">
                <a16:creationId xmlns:a16="http://schemas.microsoft.com/office/drawing/2014/main" id="{C0FAD213-41E9-4F90-975D-3126E8EC7550}"/>
              </a:ext>
            </a:extLst>
          </p:cNvPr>
          <p:cNvSpPr txBox="1"/>
          <p:nvPr/>
        </p:nvSpPr>
        <p:spPr>
          <a:xfrm>
            <a:off x="300789" y="2273968"/>
            <a:ext cx="2791327" cy="3416320"/>
          </a:xfrm>
          <a:prstGeom prst="rect">
            <a:avLst/>
          </a:prstGeom>
          <a:noFill/>
        </p:spPr>
        <p:txBody>
          <a:bodyPr wrap="square" rtlCol="0">
            <a:spAutoFit/>
          </a:bodyPr>
          <a:lstStyle/>
          <a:p>
            <a:r>
              <a:rPr lang="en-US" dirty="0"/>
              <a:t> Icewine-1 well indicate a high-pressure reservoir with good permeability, porosity and low viscosity oil  according to 88 Energy,</a:t>
            </a:r>
          </a:p>
          <a:p>
            <a:r>
              <a:rPr lang="en-US" dirty="0"/>
              <a:t>Another small explorer,  Great Bear Petroleum is investigating shale prospects just north of </a:t>
            </a:r>
            <a:r>
              <a:rPr lang="en-US" dirty="0" err="1"/>
              <a:t>Icewine</a:t>
            </a:r>
            <a:r>
              <a:rPr lang="en-US" dirty="0"/>
              <a:t>.</a:t>
            </a:r>
          </a:p>
          <a:p>
            <a:r>
              <a:rPr lang="en-US" dirty="0" err="1"/>
              <a:t>Icewine</a:t>
            </a:r>
            <a:r>
              <a:rPr lang="en-US" dirty="0"/>
              <a:t> 2 </a:t>
            </a:r>
            <a:r>
              <a:rPr lang="en-US" dirty="0" err="1"/>
              <a:t>sarts</a:t>
            </a:r>
            <a:r>
              <a:rPr lang="en-US" dirty="0"/>
              <a:t> May 2017 for testing</a:t>
            </a:r>
          </a:p>
        </p:txBody>
      </p:sp>
    </p:spTree>
    <p:extLst>
      <p:ext uri="{BB962C8B-B14F-4D97-AF65-F5344CB8AC3E}">
        <p14:creationId xmlns:p14="http://schemas.microsoft.com/office/powerpoint/2010/main" val="2962992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A5BC7C-C7A0-4346-9FA0-23DB07FE01F0}"/>
              </a:ext>
            </a:extLst>
          </p:cNvPr>
          <p:cNvSpPr>
            <a:spLocks noGrp="1"/>
          </p:cNvSpPr>
          <p:nvPr>
            <p:ph type="title"/>
          </p:nvPr>
        </p:nvSpPr>
        <p:spPr/>
        <p:txBody>
          <a:bodyPr/>
          <a:lstStyle/>
          <a:p>
            <a:r>
              <a:rPr lang="fr-FR" dirty="0" err="1"/>
              <a:t>Icewine</a:t>
            </a:r>
            <a:r>
              <a:rPr lang="fr-FR" dirty="0"/>
              <a:t> 1 and 2 </a:t>
            </a:r>
            <a:r>
              <a:rPr lang="fr-FR" dirty="0" err="1"/>
              <a:t>wells</a:t>
            </a:r>
            <a:endParaRPr lang="fr-FR" dirty="0"/>
          </a:p>
        </p:txBody>
      </p:sp>
      <p:pic>
        <p:nvPicPr>
          <p:cNvPr id="3" name="Image 2">
            <a:extLst>
              <a:ext uri="{FF2B5EF4-FFF2-40B4-BE49-F238E27FC236}">
                <a16:creationId xmlns:a16="http://schemas.microsoft.com/office/drawing/2014/main" id="{1A25698A-5E17-4B91-8CF5-7D871689B42C}"/>
              </a:ext>
            </a:extLst>
          </p:cNvPr>
          <p:cNvPicPr>
            <a:picLocks noChangeAspect="1"/>
          </p:cNvPicPr>
          <p:nvPr/>
        </p:nvPicPr>
        <p:blipFill>
          <a:blip r:embed="rId2"/>
          <a:stretch>
            <a:fillRect/>
          </a:stretch>
        </p:blipFill>
        <p:spPr>
          <a:xfrm>
            <a:off x="601053" y="1825241"/>
            <a:ext cx="5367005" cy="5527641"/>
          </a:xfrm>
          <a:prstGeom prst="rect">
            <a:avLst/>
          </a:prstGeom>
        </p:spPr>
      </p:pic>
      <p:sp>
        <p:nvSpPr>
          <p:cNvPr id="4" name="ZoneTexte 3">
            <a:extLst>
              <a:ext uri="{FF2B5EF4-FFF2-40B4-BE49-F238E27FC236}">
                <a16:creationId xmlns:a16="http://schemas.microsoft.com/office/drawing/2014/main" id="{296CDA64-0CF6-462D-9A36-07BE670B6E51}"/>
              </a:ext>
            </a:extLst>
          </p:cNvPr>
          <p:cNvSpPr txBox="1"/>
          <p:nvPr/>
        </p:nvSpPr>
        <p:spPr>
          <a:xfrm>
            <a:off x="6827293" y="5239605"/>
            <a:ext cx="4776716" cy="1349087"/>
          </a:xfrm>
          <a:prstGeom prst="rect">
            <a:avLst/>
          </a:prstGeom>
          <a:noFill/>
        </p:spPr>
        <p:txBody>
          <a:bodyPr wrap="square" rtlCol="0">
            <a:spAutoFit/>
          </a:bodyPr>
          <a:lstStyle/>
          <a:p>
            <a:pPr marR="76200" lvl="0">
              <a:lnSpc>
                <a:spcPts val="1440"/>
              </a:lnSpc>
              <a:spcAft>
                <a:spcPts val="720"/>
              </a:spcAft>
              <a:buSzPts val="1000"/>
              <a:tabLst>
                <a:tab pos="457200" algn="l"/>
              </a:tabLst>
            </a:pPr>
            <a:r>
              <a:rPr lang="en-US" sz="2000" dirty="0">
                <a:ea typeface="Times New Roman" panose="02020603050405020304" pitchFamily="18" charset="0"/>
                <a:cs typeface="Times New Roman" panose="02020603050405020304" pitchFamily="18" charset="0"/>
              </a:rPr>
              <a:t>Currently flowing back naturally on 8/64 choke at ~55 barrels per day </a:t>
            </a:r>
            <a:r>
              <a:rPr lang="en-US" sz="2000" dirty="0" err="1">
                <a:ea typeface="Times New Roman" panose="02020603050405020304" pitchFamily="18" charset="0"/>
                <a:cs typeface="Times New Roman" panose="02020603050405020304" pitchFamily="18" charset="0"/>
              </a:rPr>
              <a:t>frac</a:t>
            </a:r>
            <a:r>
              <a:rPr lang="en-US" sz="2000" dirty="0">
                <a:ea typeface="Times New Roman" panose="02020603050405020304" pitchFamily="18" charset="0"/>
                <a:cs typeface="Times New Roman" panose="02020603050405020304" pitchFamily="18" charset="0"/>
              </a:rPr>
              <a:t> fluid</a:t>
            </a:r>
          </a:p>
          <a:p>
            <a:pPr marR="76200" lvl="0">
              <a:lnSpc>
                <a:spcPts val="1440"/>
              </a:lnSpc>
              <a:spcAft>
                <a:spcPts val="720"/>
              </a:spcAft>
              <a:buSzPts val="1000"/>
              <a:tabLst>
                <a:tab pos="457200" algn="l"/>
              </a:tabLst>
            </a:pPr>
            <a:endParaRPr lang="fr-FR" sz="2000" dirty="0">
              <a:ea typeface="Calibri" panose="020F0502020204030204" pitchFamily="34" charset="0"/>
              <a:cs typeface="Times New Roman" panose="02020603050405020304" pitchFamily="18" charset="0"/>
            </a:endParaRPr>
          </a:p>
          <a:p>
            <a:pPr marR="76200" lvl="0">
              <a:lnSpc>
                <a:spcPts val="1440"/>
              </a:lnSpc>
              <a:spcAft>
                <a:spcPts val="720"/>
              </a:spcAft>
              <a:buSzPts val="1000"/>
              <a:tabLst>
                <a:tab pos="457200" algn="l"/>
              </a:tabLst>
            </a:pPr>
            <a:r>
              <a:rPr lang="en-US" sz="2000" b="1" dirty="0">
                <a:ea typeface="Times New Roman" panose="02020603050405020304" pitchFamily="18" charset="0"/>
                <a:cs typeface="Times New Roman" panose="02020603050405020304" pitchFamily="18" charset="0"/>
              </a:rPr>
              <a:t>Minor hydrocarbon indications via flow rate of 2-4mcf of gas per day, with a maximum rate of 8mcf of gas per day</a:t>
            </a:r>
            <a:endParaRPr lang="fr-FR" sz="2000" b="1" dirty="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6BDFDCF8-A87E-4E61-8001-5985AADA343E}"/>
              </a:ext>
            </a:extLst>
          </p:cNvPr>
          <p:cNvPicPr>
            <a:picLocks noChangeAspect="1"/>
          </p:cNvPicPr>
          <p:nvPr/>
        </p:nvPicPr>
        <p:blipFill>
          <a:blip r:embed="rId3"/>
          <a:stretch>
            <a:fillRect/>
          </a:stretch>
        </p:blipFill>
        <p:spPr>
          <a:xfrm>
            <a:off x="7308909" y="549366"/>
            <a:ext cx="3648225" cy="1904952"/>
          </a:xfrm>
          <a:prstGeom prst="rect">
            <a:avLst/>
          </a:prstGeom>
        </p:spPr>
      </p:pic>
      <p:cxnSp>
        <p:nvCxnSpPr>
          <p:cNvPr id="7" name="Connecteur droit avec flèche 6">
            <a:extLst>
              <a:ext uri="{FF2B5EF4-FFF2-40B4-BE49-F238E27FC236}">
                <a16:creationId xmlns:a16="http://schemas.microsoft.com/office/drawing/2014/main" id="{E832E8CC-3AF9-414C-A9E1-66956E286FB2}"/>
              </a:ext>
            </a:extLst>
          </p:cNvPr>
          <p:cNvCxnSpPr>
            <a:cxnSpLocks/>
          </p:cNvCxnSpPr>
          <p:nvPr/>
        </p:nvCxnSpPr>
        <p:spPr>
          <a:xfrm flipH="1">
            <a:off x="2292824" y="1634555"/>
            <a:ext cx="5016085" cy="9524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39A7EC7-5164-4E9A-8B72-E5CECA5B723E}"/>
              </a:ext>
            </a:extLst>
          </p:cNvPr>
          <p:cNvSpPr/>
          <p:nvPr/>
        </p:nvSpPr>
        <p:spPr>
          <a:xfrm>
            <a:off x="6675120" y="2716168"/>
            <a:ext cx="4678680" cy="2285241"/>
          </a:xfrm>
          <a:prstGeom prst="rect">
            <a:avLst/>
          </a:prstGeom>
        </p:spPr>
        <p:txBody>
          <a:bodyPr wrap="square">
            <a:spAutoFit/>
          </a:bodyPr>
          <a:lstStyle/>
          <a:p>
            <a:pPr marR="76200">
              <a:lnSpc>
                <a:spcPts val="1680"/>
              </a:lnSpc>
              <a:spcAft>
                <a:spcPts val="0"/>
              </a:spcAft>
            </a:pPr>
            <a:r>
              <a:rPr lang="en-US" b="1"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Icewine-2 (twin well) Testing Operations Update</a:t>
            </a:r>
          </a:p>
          <a:p>
            <a:pPr marR="76200">
              <a:lnSpc>
                <a:spcPts val="1680"/>
              </a:lnSpc>
              <a:spcAft>
                <a:spcPts val="0"/>
              </a:spcAft>
            </a:pPr>
            <a:endParaRPr lang="fr-FR"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Calibri" panose="020F0502020204030204" pitchFamily="34" charset="0"/>
                <a:ea typeface="Times New Roman" panose="02020603050405020304" pitchFamily="18" charset="0"/>
                <a:cs typeface="Calibri" panose="020F0502020204030204" pitchFamily="34" charset="0"/>
              </a:rPr>
              <a:t>The Icewine-2 well was shut-in on 10th July to allow for imbibition and pressure build up to occur </a:t>
            </a:r>
            <a:r>
              <a:rPr lang="en-US" sz="2000" b="1" dirty="0">
                <a:latin typeface="Calibri" panose="020F0502020204030204" pitchFamily="34" charset="0"/>
                <a:ea typeface="Times New Roman" panose="02020603050405020304" pitchFamily="18" charset="0"/>
                <a:cs typeface="Calibri" panose="020F0502020204030204" pitchFamily="34" charset="0"/>
              </a:rPr>
              <a:t>within the HRZ shale</a:t>
            </a:r>
            <a:r>
              <a:rPr lang="en-US" sz="2000" dirty="0">
                <a:latin typeface="Calibri" panose="020F0502020204030204" pitchFamily="34" charset="0"/>
                <a:ea typeface="Times New Roman" panose="02020603050405020304" pitchFamily="18" charset="0"/>
                <a:cs typeface="Calibri" panose="020F0502020204030204" pitchFamily="34" charset="0"/>
              </a:rPr>
              <a:t>. Flow testing re-commenced on 31st August at 10:26 (AK time), and is ongoing</a:t>
            </a:r>
            <a:endParaRPr lang="fr-FR" sz="20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0900539-CCC0-4134-91B5-23EE74B66CDD}"/>
              </a:ext>
            </a:extLst>
          </p:cNvPr>
          <p:cNvSpPr/>
          <p:nvPr/>
        </p:nvSpPr>
        <p:spPr>
          <a:xfrm>
            <a:off x="6537960" y="2537615"/>
            <a:ext cx="5066049" cy="44880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48729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5B0744-832C-4F6D-9C27-B18F89A3E0CA}"/>
              </a:ext>
            </a:extLst>
          </p:cNvPr>
          <p:cNvSpPr>
            <a:spLocks noGrp="1"/>
          </p:cNvSpPr>
          <p:nvPr>
            <p:ph type="title"/>
          </p:nvPr>
        </p:nvSpPr>
        <p:spPr>
          <a:xfrm>
            <a:off x="838200" y="83768"/>
            <a:ext cx="10515600" cy="1325563"/>
          </a:xfrm>
        </p:spPr>
        <p:txBody>
          <a:bodyPr/>
          <a:lstStyle/>
          <a:p>
            <a:r>
              <a:rPr lang="fr-FR" dirty="0"/>
              <a:t>UK Shale </a:t>
            </a:r>
            <a:r>
              <a:rPr lang="fr-FR" dirty="0" err="1"/>
              <a:t>Oils</a:t>
            </a:r>
            <a:r>
              <a:rPr lang="fr-FR" dirty="0"/>
              <a:t> and Gas : Weald Basin </a:t>
            </a:r>
          </a:p>
        </p:txBody>
      </p:sp>
      <p:sp>
        <p:nvSpPr>
          <p:cNvPr id="3" name="Rectangle 2">
            <a:extLst>
              <a:ext uri="{FF2B5EF4-FFF2-40B4-BE49-F238E27FC236}">
                <a16:creationId xmlns:a16="http://schemas.microsoft.com/office/drawing/2014/main" id="{B4587E23-7224-46E9-BF6A-4D1346258371}"/>
              </a:ext>
            </a:extLst>
          </p:cNvPr>
          <p:cNvSpPr/>
          <p:nvPr/>
        </p:nvSpPr>
        <p:spPr>
          <a:xfrm>
            <a:off x="246185" y="1261462"/>
            <a:ext cx="7526215" cy="5539978"/>
          </a:xfrm>
          <a:prstGeom prst="rect">
            <a:avLst/>
          </a:prstGeom>
        </p:spPr>
        <p:txBody>
          <a:bodyPr wrap="square">
            <a:spAutoFit/>
          </a:bodyPr>
          <a:lstStyle/>
          <a:p>
            <a:r>
              <a:rPr lang="en-US" sz="2000" u="sng" dirty="0">
                <a:solidFill>
                  <a:srgbClr val="009900"/>
                </a:solidFill>
                <a:hlinkClick r:id="rId2"/>
              </a:rPr>
              <a:t>UKOG reports further oil seeps from Kimmeridge  core samples at Broadford Bridge-1 in PEDL234</a:t>
            </a:r>
            <a:endParaRPr lang="en-US" sz="2000" b="1" dirty="0">
              <a:solidFill>
                <a:srgbClr val="404040"/>
              </a:solidFill>
            </a:endParaRPr>
          </a:p>
          <a:p>
            <a:r>
              <a:rPr lang="en-US" sz="2000" dirty="0">
                <a:solidFill>
                  <a:srgbClr val="606060"/>
                </a:solidFill>
              </a:rPr>
              <a:t>UK Oil &amp; Gas Investments (UKOG) has announced that core of 330 </a:t>
            </a:r>
            <a:r>
              <a:rPr lang="en-US" sz="2000" dirty="0" err="1">
                <a:solidFill>
                  <a:srgbClr val="606060"/>
                </a:solidFill>
              </a:rPr>
              <a:t>ft</a:t>
            </a:r>
            <a:r>
              <a:rPr lang="en-US" sz="2000" dirty="0">
                <a:solidFill>
                  <a:srgbClr val="606060"/>
                </a:solidFill>
              </a:rPr>
              <a:t>, has been successfully recovered from the Kimmeridge Limestone 4 ('KL4') target zone at its 100%-owned Broadford Bridge-1 ('BB-1') exploration well. Mobile light oil continued to be observed seeping from multiple sections of fractured KL4 calcareous shales and limestones throughout the cored section</a:t>
            </a:r>
          </a:p>
          <a:p>
            <a:r>
              <a:rPr lang="en-US" sz="2000" dirty="0"/>
              <a:t>In the Company's opinion, the multiple positive indications of mobile light oil observed throughout the entire naturally fractured KL0 to KL5 target reservoir sections are supportive that a significant continuous oil deposit, with a vertical extent of around 1,400 </a:t>
            </a:r>
            <a:r>
              <a:rPr lang="en-US" sz="2000" dirty="0" err="1"/>
              <a:t>ft</a:t>
            </a:r>
            <a:r>
              <a:rPr lang="en-US" sz="2000" dirty="0"/>
              <a:t> has been demonstrated by BB-1 and 1z. </a:t>
            </a:r>
          </a:p>
          <a:p>
            <a:r>
              <a:rPr lang="en-US" dirty="0"/>
              <a:t>The </a:t>
            </a:r>
            <a:r>
              <a:rPr lang="en-US" dirty="0" err="1"/>
              <a:t>licence</a:t>
            </a:r>
            <a:r>
              <a:rPr lang="en-US" dirty="0"/>
              <a:t> has been extended to September 2018, enables the company to complete the full </a:t>
            </a:r>
            <a:r>
              <a:rPr lang="en-US" b="1" i="1" dirty="0"/>
              <a:t>14-week extended flow test </a:t>
            </a:r>
            <a:r>
              <a:rPr lang="en-US" b="1" i="1" dirty="0" err="1"/>
              <a:t>programme</a:t>
            </a:r>
            <a:r>
              <a:rPr lang="en-US" b="1" i="1" dirty="0"/>
              <a:t> planned,</a:t>
            </a:r>
            <a:endParaRPr lang="en-US" sz="2000" dirty="0"/>
          </a:p>
          <a:p>
            <a:r>
              <a:rPr lang="en-US" sz="2000" dirty="0"/>
              <a:t>In 2016, KL4 and KL3, flowed oil at a stable aggregate rate of 1,365 barrels per day in the Horse Hill-1 discovery near Gatwick Airport.</a:t>
            </a:r>
            <a:endParaRPr lang="fr-FR" sz="2000" dirty="0"/>
          </a:p>
          <a:p>
            <a:endParaRPr lang="fr-FR" dirty="0"/>
          </a:p>
        </p:txBody>
      </p:sp>
      <p:pic>
        <p:nvPicPr>
          <p:cNvPr id="4" name="Image 3">
            <a:extLst>
              <a:ext uri="{FF2B5EF4-FFF2-40B4-BE49-F238E27FC236}">
                <a16:creationId xmlns:a16="http://schemas.microsoft.com/office/drawing/2014/main" id="{070CBEFD-1EBA-4B1B-9AEA-F3A4BB176C20}"/>
              </a:ext>
            </a:extLst>
          </p:cNvPr>
          <p:cNvPicPr>
            <a:picLocks noChangeAspect="1"/>
          </p:cNvPicPr>
          <p:nvPr/>
        </p:nvPicPr>
        <p:blipFill>
          <a:blip r:embed="rId3"/>
          <a:stretch>
            <a:fillRect/>
          </a:stretch>
        </p:blipFill>
        <p:spPr>
          <a:xfrm>
            <a:off x="7895495" y="1055077"/>
            <a:ext cx="4187636" cy="5257800"/>
          </a:xfrm>
          <a:prstGeom prst="rect">
            <a:avLst/>
          </a:prstGeom>
        </p:spPr>
      </p:pic>
    </p:spTree>
    <p:extLst>
      <p:ext uri="{BB962C8B-B14F-4D97-AF65-F5344CB8AC3E}">
        <p14:creationId xmlns:p14="http://schemas.microsoft.com/office/powerpoint/2010/main" val="3277289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671B03-5C36-4B89-8FF0-C85274FBBDBC}"/>
              </a:ext>
            </a:extLst>
          </p:cNvPr>
          <p:cNvSpPr>
            <a:spLocks noGrp="1"/>
          </p:cNvSpPr>
          <p:nvPr>
            <p:ph type="title"/>
          </p:nvPr>
        </p:nvSpPr>
        <p:spPr/>
        <p:txBody>
          <a:bodyPr/>
          <a:lstStyle/>
          <a:p>
            <a:r>
              <a:rPr lang="fr-FR" dirty="0" err="1"/>
              <a:t>Australia</a:t>
            </a:r>
            <a:r>
              <a:rPr lang="fr-FR" dirty="0"/>
              <a:t> SG and LTO </a:t>
            </a:r>
          </a:p>
        </p:txBody>
      </p:sp>
      <p:sp>
        <p:nvSpPr>
          <p:cNvPr id="3" name="Rectangle 2">
            <a:extLst>
              <a:ext uri="{FF2B5EF4-FFF2-40B4-BE49-F238E27FC236}">
                <a16:creationId xmlns:a16="http://schemas.microsoft.com/office/drawing/2014/main" id="{72800066-5228-422E-A587-81367214063A}"/>
              </a:ext>
            </a:extLst>
          </p:cNvPr>
          <p:cNvSpPr/>
          <p:nvPr/>
        </p:nvSpPr>
        <p:spPr>
          <a:xfrm>
            <a:off x="465221" y="2532039"/>
            <a:ext cx="7186863" cy="3226589"/>
          </a:xfrm>
          <a:prstGeom prst="rect">
            <a:avLst/>
          </a:prstGeom>
        </p:spPr>
        <p:txBody>
          <a:bodyPr wrap="square">
            <a:spAutoFit/>
          </a:bodyPr>
          <a:lstStyle/>
          <a:p>
            <a:pPr>
              <a:lnSpc>
                <a:spcPct val="107000"/>
              </a:lnSpc>
              <a:spcAft>
                <a:spcPts val="450"/>
              </a:spcAft>
            </a:pPr>
            <a:r>
              <a:rPr lang="fr-FR" sz="3200" kern="1800" dirty="0" err="1">
                <a:solidFill>
                  <a:srgbClr val="000000"/>
                </a:solidFill>
                <a:latin typeface="suecatx-bold"/>
                <a:ea typeface="Times New Roman" panose="02020603050405020304" pitchFamily="18" charset="0"/>
                <a:cs typeface="Times New Roman" panose="02020603050405020304" pitchFamily="18" charset="0"/>
              </a:rPr>
              <a:t>Promising</a:t>
            </a:r>
            <a:r>
              <a:rPr lang="fr-FR" sz="3200" kern="1800" dirty="0">
                <a:solidFill>
                  <a:srgbClr val="000000"/>
                </a:solidFill>
                <a:latin typeface="suecatx-bold"/>
                <a:ea typeface="Times New Roman" panose="02020603050405020304" pitchFamily="18" charset="0"/>
                <a:cs typeface="Times New Roman" panose="02020603050405020304" pitchFamily="18" charset="0"/>
              </a:rPr>
              <a:t> </a:t>
            </a:r>
            <a:r>
              <a:rPr lang="fr-FR" sz="3200" kern="1800" dirty="0" err="1">
                <a:solidFill>
                  <a:srgbClr val="000000"/>
                </a:solidFill>
                <a:latin typeface="suecatx-bold"/>
                <a:ea typeface="Times New Roman" panose="02020603050405020304" pitchFamily="18" charset="0"/>
                <a:cs typeface="Times New Roman" panose="02020603050405020304" pitchFamily="18" charset="0"/>
              </a:rPr>
              <a:t>signs</a:t>
            </a:r>
            <a:r>
              <a:rPr lang="fr-FR" sz="3200" kern="1800" dirty="0">
                <a:solidFill>
                  <a:srgbClr val="000000"/>
                </a:solidFill>
                <a:latin typeface="suecatx-bold"/>
                <a:ea typeface="Times New Roman" panose="02020603050405020304" pitchFamily="18" charset="0"/>
                <a:cs typeface="Times New Roman" panose="02020603050405020304" pitchFamily="18" charset="0"/>
              </a:rPr>
              <a:t> at Cooper exploration </a:t>
            </a:r>
            <a:r>
              <a:rPr lang="fr-FR" sz="3200" kern="1800" dirty="0" err="1">
                <a:solidFill>
                  <a:srgbClr val="000000"/>
                </a:solidFill>
                <a:latin typeface="suecatx-bold"/>
                <a:ea typeface="Times New Roman" panose="02020603050405020304" pitchFamily="18" charset="0"/>
                <a:cs typeface="Times New Roman" panose="02020603050405020304" pitchFamily="18" charset="0"/>
              </a:rPr>
              <a:t>well</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1600" dirty="0" err="1">
                <a:solidFill>
                  <a:srgbClr val="000000"/>
                </a:solidFill>
                <a:latin typeface="suecatx-regular"/>
                <a:ea typeface="Times New Roman" panose="02020603050405020304" pitchFamily="18" charset="0"/>
                <a:cs typeface="Times New Roman" panose="02020603050405020304" pitchFamily="18" charset="0"/>
              </a:rPr>
              <a:t>Senex</a:t>
            </a:r>
            <a:r>
              <a:rPr lang="fr-FR" sz="1600" dirty="0">
                <a:solidFill>
                  <a:srgbClr val="000000"/>
                </a:solidFill>
                <a:latin typeface="suecatx-regular"/>
                <a:ea typeface="Times New Roman" panose="02020603050405020304" pitchFamily="18" charset="0"/>
                <a:cs typeface="Times New Roman" panose="02020603050405020304" pitchFamily="18" charset="0"/>
              </a:rPr>
              <a:t> Energy plans to test onshore probe </a:t>
            </a:r>
            <a:r>
              <a:rPr lang="fr-FR" sz="1600" dirty="0" err="1">
                <a:solidFill>
                  <a:srgbClr val="000000"/>
                </a:solidFill>
                <a:latin typeface="suecatx-regular"/>
                <a:ea typeface="Times New Roman" panose="02020603050405020304" pitchFamily="18" charset="0"/>
                <a:cs typeface="Times New Roman" panose="02020603050405020304" pitchFamily="18" charset="0"/>
              </a:rPr>
              <a:t>next</a:t>
            </a:r>
            <a:r>
              <a:rPr lang="fr-FR" sz="1600" dirty="0">
                <a:solidFill>
                  <a:srgbClr val="000000"/>
                </a:solidFill>
                <a:latin typeface="suecatx-regular"/>
                <a:ea typeface="Times New Roman" panose="02020603050405020304" pitchFamily="18" charset="0"/>
                <a:cs typeface="Times New Roman" panose="02020603050405020304" pitchFamily="18" charset="0"/>
              </a:rPr>
              <a:t> </a:t>
            </a:r>
            <a:r>
              <a:rPr lang="fr-FR" sz="1600" dirty="0" err="1">
                <a:solidFill>
                  <a:srgbClr val="000000"/>
                </a:solidFill>
                <a:latin typeface="suecatx-regular"/>
                <a:ea typeface="Times New Roman" panose="02020603050405020304" pitchFamily="18" charset="0"/>
                <a:cs typeface="Times New Roman" panose="02020603050405020304" pitchFamily="18" charset="0"/>
              </a:rPr>
              <a:t>year</a:t>
            </a:r>
            <a:r>
              <a:rPr lang="fr-FR" sz="1600" dirty="0">
                <a:solidFill>
                  <a:srgbClr val="000000"/>
                </a:solidFill>
                <a:latin typeface="suecatx-regular"/>
                <a:ea typeface="Times New Roman" panose="02020603050405020304" pitchFamily="18" charset="0"/>
                <a:cs typeface="Times New Roman" panose="02020603050405020304" pitchFamily="18" charset="0"/>
              </a:rPr>
              <a:t> </a:t>
            </a:r>
            <a:r>
              <a:rPr lang="fr-FR" sz="1600" dirty="0" err="1">
                <a:solidFill>
                  <a:srgbClr val="000000"/>
                </a:solidFill>
                <a:latin typeface="suecatx-regular"/>
                <a:ea typeface="Times New Roman" panose="02020603050405020304" pitchFamily="18" charset="0"/>
                <a:cs typeface="Times New Roman" panose="02020603050405020304" pitchFamily="18" charset="0"/>
              </a:rPr>
              <a:t>after</a:t>
            </a:r>
            <a:r>
              <a:rPr lang="fr-FR" sz="1600" dirty="0">
                <a:solidFill>
                  <a:srgbClr val="000000"/>
                </a:solidFill>
                <a:latin typeface="suecatx-regular"/>
                <a:ea typeface="Times New Roman" panose="02020603050405020304" pitchFamily="18" charset="0"/>
                <a:cs typeface="Times New Roman" panose="02020603050405020304" pitchFamily="18" charset="0"/>
              </a:rPr>
              <a:t> </a:t>
            </a:r>
            <a:r>
              <a:rPr lang="fr-FR" sz="1600" dirty="0" err="1">
                <a:solidFill>
                  <a:srgbClr val="000000"/>
                </a:solidFill>
                <a:latin typeface="suecatx-regular"/>
                <a:ea typeface="Times New Roman" panose="02020603050405020304" pitchFamily="18" charset="0"/>
                <a:cs typeface="Times New Roman" panose="02020603050405020304" pitchFamily="18" charset="0"/>
              </a:rPr>
              <a:t>hitting</a:t>
            </a:r>
            <a:r>
              <a:rPr lang="fr-FR" sz="1600" dirty="0">
                <a:solidFill>
                  <a:srgbClr val="000000"/>
                </a:solidFill>
                <a:latin typeface="suecatx-regular"/>
                <a:ea typeface="Times New Roman" panose="02020603050405020304" pitchFamily="18" charset="0"/>
                <a:cs typeface="Times New Roman" panose="02020603050405020304" pitchFamily="18" charset="0"/>
              </a:rPr>
              <a:t> </a:t>
            </a:r>
            <a:r>
              <a:rPr lang="fr-FR" sz="1600" dirty="0" err="1">
                <a:solidFill>
                  <a:srgbClr val="000000"/>
                </a:solidFill>
                <a:latin typeface="suecatx-regular"/>
                <a:ea typeface="Times New Roman" panose="02020603050405020304" pitchFamily="18" charset="0"/>
                <a:cs typeface="Times New Roman" panose="02020603050405020304" pitchFamily="18" charset="0"/>
              </a:rPr>
              <a:t>signs</a:t>
            </a:r>
            <a:r>
              <a:rPr lang="fr-FR" sz="1600" dirty="0">
                <a:solidFill>
                  <a:srgbClr val="000000"/>
                </a:solidFill>
                <a:latin typeface="suecatx-regular"/>
                <a:ea typeface="Times New Roman" panose="02020603050405020304" pitchFamily="18" charset="0"/>
                <a:cs typeface="Times New Roman" panose="02020603050405020304" pitchFamily="18" charset="0"/>
              </a:rPr>
              <a:t> of </a:t>
            </a:r>
            <a:r>
              <a:rPr lang="fr-FR" sz="1600" dirty="0" err="1">
                <a:solidFill>
                  <a:srgbClr val="000000"/>
                </a:solidFill>
                <a:latin typeface="suecatx-regular"/>
                <a:ea typeface="Times New Roman" panose="02020603050405020304" pitchFamily="18" charset="0"/>
                <a:cs typeface="Times New Roman" panose="02020603050405020304" pitchFamily="18" charset="0"/>
              </a:rPr>
              <a:t>gas</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fr-FR" dirty="0">
                <a:solidFill>
                  <a:srgbClr val="000000"/>
                </a:solidFill>
                <a:latin typeface="Flamabook"/>
                <a:ea typeface="Times New Roman" panose="02020603050405020304" pitchFamily="18" charset="0"/>
                <a:cs typeface="Times New Roman" panose="02020603050405020304" pitchFamily="18" charset="0"/>
              </a:rPr>
              <a:t>Brisbane-</a:t>
            </a:r>
            <a:r>
              <a:rPr lang="fr-FR" dirty="0" err="1">
                <a:solidFill>
                  <a:srgbClr val="000000"/>
                </a:solidFill>
                <a:latin typeface="Flamabook"/>
                <a:ea typeface="Times New Roman" panose="02020603050405020304" pitchFamily="18" charset="0"/>
                <a:cs typeface="Times New Roman" panose="02020603050405020304" pitchFamily="18" charset="0"/>
              </a:rPr>
              <a:t>based</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Senex</a:t>
            </a:r>
            <a:r>
              <a:rPr lang="fr-FR" dirty="0">
                <a:solidFill>
                  <a:srgbClr val="000000"/>
                </a:solidFill>
                <a:latin typeface="Flamabook"/>
                <a:ea typeface="Times New Roman" panose="02020603050405020304" pitchFamily="18" charset="0"/>
                <a:cs typeface="Times New Roman" panose="02020603050405020304" pitchFamily="18" charset="0"/>
              </a:rPr>
              <a:t> Energy has hit </a:t>
            </a:r>
            <a:r>
              <a:rPr lang="fr-FR" dirty="0" err="1">
                <a:solidFill>
                  <a:srgbClr val="000000"/>
                </a:solidFill>
                <a:latin typeface="Flamabook"/>
                <a:ea typeface="Times New Roman" panose="02020603050405020304" pitchFamily="18" charset="0"/>
                <a:cs typeface="Times New Roman" panose="02020603050405020304" pitchFamily="18" charset="0"/>
              </a:rPr>
              <a:t>promising</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signs</a:t>
            </a:r>
            <a:r>
              <a:rPr lang="fr-FR" dirty="0">
                <a:solidFill>
                  <a:srgbClr val="000000"/>
                </a:solidFill>
                <a:latin typeface="Flamabook"/>
                <a:ea typeface="Times New Roman" panose="02020603050405020304" pitchFamily="18" charset="0"/>
                <a:cs typeface="Times New Roman" panose="02020603050405020304" pitchFamily="18" charset="0"/>
              </a:rPr>
              <a:t> in the </a:t>
            </a:r>
            <a:r>
              <a:rPr lang="fr-FR" dirty="0" err="1">
                <a:solidFill>
                  <a:srgbClr val="000000"/>
                </a:solidFill>
                <a:latin typeface="Flamabook"/>
                <a:ea typeface="Times New Roman" panose="02020603050405020304" pitchFamily="18" charset="0"/>
                <a:cs typeface="Times New Roman" panose="02020603050405020304" pitchFamily="18" charset="0"/>
              </a:rPr>
              <a:t>Silver</a:t>
            </a:r>
            <a:r>
              <a:rPr lang="fr-FR" dirty="0">
                <a:solidFill>
                  <a:srgbClr val="000000"/>
                </a:solidFill>
                <a:latin typeface="Flamabook"/>
                <a:ea typeface="Times New Roman" panose="02020603050405020304" pitchFamily="18" charset="0"/>
                <a:cs typeface="Times New Roman" panose="02020603050405020304" pitchFamily="18" charset="0"/>
              </a:rPr>
              <a:t> Star-1 </a:t>
            </a:r>
            <a:r>
              <a:rPr lang="fr-FR" dirty="0" err="1">
                <a:solidFill>
                  <a:srgbClr val="000000"/>
                </a:solidFill>
                <a:latin typeface="Flamabook"/>
                <a:ea typeface="Times New Roman" panose="02020603050405020304" pitchFamily="18" charset="0"/>
                <a:cs typeface="Times New Roman" panose="02020603050405020304" pitchFamily="18" charset="0"/>
              </a:rPr>
              <a:t>gas</a:t>
            </a:r>
            <a:r>
              <a:rPr lang="fr-FR" dirty="0">
                <a:solidFill>
                  <a:srgbClr val="000000"/>
                </a:solidFill>
                <a:latin typeface="Flamabook"/>
                <a:ea typeface="Times New Roman" panose="02020603050405020304" pitchFamily="18" charset="0"/>
                <a:cs typeface="Times New Roman" panose="02020603050405020304" pitchFamily="18" charset="0"/>
              </a:rPr>
              <a:t> exploration </a:t>
            </a:r>
            <a:r>
              <a:rPr lang="fr-FR" dirty="0" err="1">
                <a:solidFill>
                  <a:srgbClr val="000000"/>
                </a:solidFill>
                <a:latin typeface="Flamabook"/>
                <a:ea typeface="Times New Roman" panose="02020603050405020304" pitchFamily="18" charset="0"/>
                <a:cs typeface="Times New Roman" panose="02020603050405020304" pitchFamily="18" charset="0"/>
              </a:rPr>
              <a:t>well</a:t>
            </a:r>
            <a:r>
              <a:rPr lang="fr-FR" dirty="0">
                <a:solidFill>
                  <a:srgbClr val="000000"/>
                </a:solidFill>
                <a:latin typeface="Flamabook"/>
                <a:ea typeface="Times New Roman" panose="02020603050405020304" pitchFamily="18" charset="0"/>
                <a:cs typeface="Times New Roman" panose="02020603050405020304" pitchFamily="18" charset="0"/>
              </a:rPr>
              <a:t> in PEL 638 in South </a:t>
            </a:r>
            <a:r>
              <a:rPr lang="fr-FR" dirty="0" err="1">
                <a:solidFill>
                  <a:srgbClr val="000000"/>
                </a:solidFill>
                <a:latin typeface="Flamabook"/>
                <a:ea typeface="Times New Roman" panose="02020603050405020304" pitchFamily="18" charset="0"/>
                <a:cs typeface="Times New Roman" panose="02020603050405020304" pitchFamily="18" charset="0"/>
              </a:rPr>
              <a:t>Australia’s</a:t>
            </a:r>
            <a:r>
              <a:rPr lang="fr-FR" dirty="0">
                <a:solidFill>
                  <a:srgbClr val="000000"/>
                </a:solidFill>
                <a:latin typeface="Flamabook"/>
                <a:ea typeface="Times New Roman" panose="02020603050405020304" pitchFamily="18" charset="0"/>
                <a:cs typeface="Times New Roman" panose="02020603050405020304" pitchFamily="18" charset="0"/>
              </a:rPr>
              <a:t> onshore Cooper basin.</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n-US" dirty="0">
                <a:solidFill>
                  <a:srgbClr val="000000"/>
                </a:solidFill>
                <a:latin typeface="Flamabook"/>
                <a:ea typeface="Times New Roman" panose="02020603050405020304" pitchFamily="18" charset="0"/>
                <a:cs typeface="Times New Roman" panose="02020603050405020304" pitchFamily="18" charset="0"/>
              </a:rPr>
              <a:t>The well was </a:t>
            </a:r>
            <a:r>
              <a:rPr lang="en-US" b="1" dirty="0">
                <a:solidFill>
                  <a:srgbClr val="337AB7"/>
                </a:solidFill>
                <a:latin typeface="Flamabook"/>
                <a:ea typeface="Times New Roman" panose="02020603050405020304" pitchFamily="18" charset="0"/>
                <a:cs typeface="Times New Roman" panose="02020603050405020304" pitchFamily="18" charset="0"/>
                <a:hlinkClick r:id="rId2"/>
              </a:rPr>
              <a:t>spudded in March this year</a:t>
            </a:r>
            <a:r>
              <a:rPr lang="en-US" dirty="0">
                <a:solidFill>
                  <a:srgbClr val="000000"/>
                </a:solidFill>
                <a:latin typeface="Flamabook"/>
                <a:ea typeface="Times New Roman" panose="02020603050405020304" pitchFamily="18" charset="0"/>
                <a:cs typeface="Times New Roman" panose="02020603050405020304" pitchFamily="18" charset="0"/>
              </a:rPr>
              <a:t> targeting basin </a:t>
            </a:r>
            <a:r>
              <a:rPr lang="en-US" dirty="0" err="1">
                <a:solidFill>
                  <a:srgbClr val="000000"/>
                </a:solidFill>
                <a:latin typeface="Flamabook"/>
                <a:ea typeface="Times New Roman" panose="02020603050405020304" pitchFamily="18" charset="0"/>
                <a:cs typeface="Times New Roman" panose="02020603050405020304" pitchFamily="18" charset="0"/>
              </a:rPr>
              <a:t>centred</a:t>
            </a:r>
            <a:r>
              <a:rPr lang="en-US" dirty="0">
                <a:solidFill>
                  <a:srgbClr val="000000"/>
                </a:solidFill>
                <a:latin typeface="Flamabook"/>
                <a:ea typeface="Times New Roman" panose="02020603050405020304" pitchFamily="18" charset="0"/>
                <a:cs typeface="Times New Roman" panose="02020603050405020304" pitchFamily="18" charset="0"/>
              </a:rPr>
              <a:t> gas in the </a:t>
            </a:r>
            <a:r>
              <a:rPr lang="en-US" dirty="0" err="1">
                <a:solidFill>
                  <a:srgbClr val="000000"/>
                </a:solidFill>
                <a:latin typeface="Flamabook"/>
                <a:ea typeface="Times New Roman" panose="02020603050405020304" pitchFamily="18" charset="0"/>
                <a:cs typeface="Times New Roman" panose="02020603050405020304" pitchFamily="18" charset="0"/>
              </a:rPr>
              <a:t>Patchawarra</a:t>
            </a:r>
            <a:r>
              <a:rPr lang="en-US" dirty="0">
                <a:solidFill>
                  <a:srgbClr val="000000"/>
                </a:solidFill>
                <a:latin typeface="Flamabook"/>
                <a:ea typeface="Times New Roman" panose="02020603050405020304" pitchFamily="18" charset="0"/>
                <a:cs typeface="Times New Roman" panose="02020603050405020304" pitchFamily="18" charset="0"/>
              </a:rPr>
              <a:t> Trough and reached a total depth of 3770 </a:t>
            </a:r>
            <a:r>
              <a:rPr lang="en-US" dirty="0" err="1">
                <a:solidFill>
                  <a:srgbClr val="000000"/>
                </a:solidFill>
                <a:latin typeface="Flamabook"/>
                <a:ea typeface="Times New Roman" panose="02020603050405020304" pitchFamily="18" charset="0"/>
                <a:cs typeface="Times New Roman" panose="02020603050405020304" pitchFamily="18" charset="0"/>
              </a:rPr>
              <a:t>metres</a:t>
            </a:r>
            <a:r>
              <a:rPr lang="en-US" dirty="0">
                <a:solidFill>
                  <a:srgbClr val="000000"/>
                </a:solidFill>
                <a:latin typeface="Flamabook"/>
                <a:ea typeface="Times New Roman" panose="02020603050405020304" pitchFamily="18" charset="0"/>
                <a:cs typeface="Times New Roman" panose="02020603050405020304" pitchFamily="18" charset="0"/>
              </a:rPr>
              <a:t> in April.</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fr-FR" dirty="0">
                <a:solidFill>
                  <a:srgbClr val="000000"/>
                </a:solidFill>
                <a:latin typeface="Flamabook"/>
                <a:ea typeface="Times New Roman" panose="02020603050405020304" pitchFamily="18" charset="0"/>
                <a:cs typeface="Times New Roman" panose="02020603050405020304" pitchFamily="18" charset="0"/>
              </a:rPr>
              <a:t>Gas shows </a:t>
            </a:r>
            <a:r>
              <a:rPr lang="fr-FR" dirty="0" err="1">
                <a:solidFill>
                  <a:srgbClr val="000000"/>
                </a:solidFill>
                <a:latin typeface="Flamabook"/>
                <a:ea typeface="Times New Roman" panose="02020603050405020304" pitchFamily="18" charset="0"/>
                <a:cs typeface="Times New Roman" panose="02020603050405020304" pitchFamily="18" charset="0"/>
              </a:rPr>
              <a:t>were</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observed</a:t>
            </a:r>
            <a:r>
              <a:rPr lang="fr-FR" dirty="0">
                <a:solidFill>
                  <a:srgbClr val="000000"/>
                </a:solidFill>
                <a:latin typeface="Flamabook"/>
                <a:ea typeface="Times New Roman" panose="02020603050405020304" pitchFamily="18" charset="0"/>
                <a:cs typeface="Times New Roman" panose="02020603050405020304" pitchFamily="18" charset="0"/>
              </a:rPr>
              <a:t> in the </a:t>
            </a:r>
            <a:r>
              <a:rPr lang="fr-FR" dirty="0" err="1">
                <a:solidFill>
                  <a:srgbClr val="000000"/>
                </a:solidFill>
                <a:latin typeface="Flamabook"/>
                <a:ea typeface="Times New Roman" panose="02020603050405020304" pitchFamily="18" charset="0"/>
                <a:cs typeface="Times New Roman" panose="02020603050405020304" pitchFamily="18" charset="0"/>
              </a:rPr>
              <a:t>primary</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target</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Patchawarra</a:t>
            </a:r>
            <a:r>
              <a:rPr lang="fr-FR" dirty="0">
                <a:solidFill>
                  <a:srgbClr val="000000"/>
                </a:solidFill>
                <a:latin typeface="Flamabook"/>
                <a:ea typeface="Times New Roman" panose="02020603050405020304" pitchFamily="18" charset="0"/>
                <a:cs typeface="Times New Roman" panose="02020603050405020304" pitchFamily="18" charset="0"/>
              </a:rPr>
              <a:t> formation, as </a:t>
            </a:r>
            <a:r>
              <a:rPr lang="fr-FR" dirty="0" err="1">
                <a:solidFill>
                  <a:srgbClr val="000000"/>
                </a:solidFill>
                <a:latin typeface="Flamabook"/>
                <a:ea typeface="Times New Roman" panose="02020603050405020304" pitchFamily="18" charset="0"/>
                <a:cs typeface="Times New Roman" panose="02020603050405020304" pitchFamily="18" charset="0"/>
              </a:rPr>
              <a:t>well</a:t>
            </a:r>
            <a:r>
              <a:rPr lang="fr-FR" dirty="0">
                <a:solidFill>
                  <a:srgbClr val="000000"/>
                </a:solidFill>
                <a:latin typeface="Flamabook"/>
                <a:ea typeface="Times New Roman" panose="02020603050405020304" pitchFamily="18" charset="0"/>
                <a:cs typeface="Times New Roman" panose="02020603050405020304" pitchFamily="18" charset="0"/>
              </a:rPr>
              <a:t> as the </a:t>
            </a:r>
            <a:r>
              <a:rPr lang="fr-FR" dirty="0" err="1">
                <a:solidFill>
                  <a:srgbClr val="000000"/>
                </a:solidFill>
                <a:latin typeface="Flamabook"/>
                <a:ea typeface="Times New Roman" panose="02020603050405020304" pitchFamily="18" charset="0"/>
                <a:cs typeface="Times New Roman" panose="02020603050405020304" pitchFamily="18" charset="0"/>
              </a:rPr>
              <a:t>Toolachee</a:t>
            </a:r>
            <a:r>
              <a:rPr lang="fr-FR" dirty="0">
                <a:solidFill>
                  <a:srgbClr val="000000"/>
                </a:solidFill>
                <a:latin typeface="Flamabook"/>
                <a:ea typeface="Times New Roman" panose="02020603050405020304" pitchFamily="18" charset="0"/>
                <a:cs typeface="Times New Roman" panose="02020603050405020304" pitchFamily="18" charset="0"/>
              </a:rPr>
              <a:t> and Epsilon formations and </a:t>
            </a:r>
            <a:r>
              <a:rPr lang="fr-FR" dirty="0" err="1">
                <a:solidFill>
                  <a:srgbClr val="000000"/>
                </a:solidFill>
                <a:latin typeface="Flamabook"/>
                <a:ea typeface="Times New Roman" panose="02020603050405020304" pitchFamily="18" charset="0"/>
                <a:cs typeface="Times New Roman" panose="02020603050405020304" pitchFamily="18" charset="0"/>
              </a:rPr>
              <a:t>it</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was</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determined</a:t>
            </a:r>
            <a:r>
              <a:rPr lang="fr-FR" dirty="0">
                <a:solidFill>
                  <a:srgbClr val="000000"/>
                </a:solidFill>
                <a:latin typeface="Flamabook"/>
                <a:ea typeface="Times New Roman" panose="02020603050405020304" pitchFamily="18" charset="0"/>
                <a:cs typeface="Times New Roman" panose="02020603050405020304" pitchFamily="18" charset="0"/>
              </a:rPr>
              <a:t> the </a:t>
            </a:r>
            <a:r>
              <a:rPr lang="fr-FR" dirty="0" err="1">
                <a:solidFill>
                  <a:srgbClr val="000000"/>
                </a:solidFill>
                <a:latin typeface="Flamabook"/>
                <a:ea typeface="Times New Roman" panose="02020603050405020304" pitchFamily="18" charset="0"/>
                <a:cs typeface="Times New Roman" panose="02020603050405020304" pitchFamily="18" charset="0"/>
              </a:rPr>
              <a:t>well</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demonstrated</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greater</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potential</a:t>
            </a:r>
            <a:r>
              <a:rPr lang="fr-FR" dirty="0">
                <a:solidFill>
                  <a:srgbClr val="000000"/>
                </a:solidFill>
                <a:latin typeface="Flamabook"/>
                <a:ea typeface="Times New Roman" panose="02020603050405020304" pitchFamily="18" charset="0"/>
                <a:cs typeface="Times New Roman" panose="02020603050405020304" pitchFamily="18" charset="0"/>
              </a:rPr>
              <a:t> </a:t>
            </a:r>
            <a:r>
              <a:rPr lang="fr-FR" dirty="0" err="1">
                <a:solidFill>
                  <a:srgbClr val="000000"/>
                </a:solidFill>
                <a:latin typeface="Flamabook"/>
                <a:ea typeface="Times New Roman" panose="02020603050405020304" pitchFamily="18" charset="0"/>
                <a:cs typeface="Times New Roman" panose="02020603050405020304" pitchFamily="18" charset="0"/>
              </a:rPr>
              <a:t>productivity</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5158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F48CB85-37B1-4920-B839-705A9EF540E6}"/>
              </a:ext>
            </a:extLst>
          </p:cNvPr>
          <p:cNvSpPr>
            <a:spLocks noGrp="1"/>
          </p:cNvSpPr>
          <p:nvPr>
            <p:ph type="title"/>
          </p:nvPr>
        </p:nvSpPr>
        <p:spPr/>
        <p:txBody>
          <a:bodyPr/>
          <a:lstStyle/>
          <a:p>
            <a:r>
              <a:rPr lang="fr-FR" dirty="0"/>
              <a:t>Argentina : </a:t>
            </a:r>
            <a:r>
              <a:rPr lang="fr-FR" dirty="0" err="1"/>
              <a:t>Neuquen</a:t>
            </a:r>
            <a:r>
              <a:rPr lang="fr-FR" dirty="0"/>
              <a:t> Basin : </a:t>
            </a:r>
            <a:r>
              <a:rPr lang="fr-FR" dirty="0" err="1"/>
              <a:t>Vaca</a:t>
            </a:r>
            <a:r>
              <a:rPr lang="fr-FR" dirty="0"/>
              <a:t> </a:t>
            </a:r>
            <a:r>
              <a:rPr lang="fr-FR" dirty="0" err="1"/>
              <a:t>Muerta</a:t>
            </a:r>
            <a:endParaRPr lang="fr-FR" dirty="0"/>
          </a:p>
        </p:txBody>
      </p:sp>
      <p:pic>
        <p:nvPicPr>
          <p:cNvPr id="2" name="Image 1">
            <a:extLst>
              <a:ext uri="{FF2B5EF4-FFF2-40B4-BE49-F238E27FC236}">
                <a16:creationId xmlns:a16="http://schemas.microsoft.com/office/drawing/2014/main" id="{A6FAE514-6BAB-4800-A4A3-05D90CF84D2C}"/>
              </a:ext>
            </a:extLst>
          </p:cNvPr>
          <p:cNvPicPr>
            <a:picLocks noChangeAspect="1"/>
          </p:cNvPicPr>
          <p:nvPr/>
        </p:nvPicPr>
        <p:blipFill>
          <a:blip r:embed="rId2"/>
          <a:stretch>
            <a:fillRect/>
          </a:stretch>
        </p:blipFill>
        <p:spPr>
          <a:xfrm>
            <a:off x="4267778" y="1885120"/>
            <a:ext cx="7506554" cy="4948641"/>
          </a:xfrm>
          <a:prstGeom prst="rect">
            <a:avLst/>
          </a:prstGeom>
        </p:spPr>
      </p:pic>
      <p:sp>
        <p:nvSpPr>
          <p:cNvPr id="5" name="ZoneTexte 4">
            <a:extLst>
              <a:ext uri="{FF2B5EF4-FFF2-40B4-BE49-F238E27FC236}">
                <a16:creationId xmlns:a16="http://schemas.microsoft.com/office/drawing/2014/main" id="{EB5EFD38-4348-4624-ABF6-AC865B1F056F}"/>
              </a:ext>
            </a:extLst>
          </p:cNvPr>
          <p:cNvSpPr txBox="1"/>
          <p:nvPr/>
        </p:nvSpPr>
        <p:spPr>
          <a:xfrm>
            <a:off x="368968" y="1690688"/>
            <a:ext cx="3609474" cy="5909310"/>
          </a:xfrm>
          <a:prstGeom prst="rect">
            <a:avLst/>
          </a:prstGeom>
          <a:noFill/>
        </p:spPr>
        <p:txBody>
          <a:bodyPr wrap="square" rtlCol="0">
            <a:spAutoFit/>
          </a:bodyPr>
          <a:lstStyle/>
          <a:p>
            <a:r>
              <a:rPr lang="fr-FR" dirty="0"/>
              <a:t>TOTAL </a:t>
            </a:r>
            <a:r>
              <a:rPr lang="fr-FR" dirty="0" err="1"/>
              <a:t>increases</a:t>
            </a:r>
            <a:r>
              <a:rPr lang="fr-FR" dirty="0"/>
              <a:t> </a:t>
            </a:r>
            <a:r>
              <a:rPr lang="fr-FR" dirty="0" err="1"/>
              <a:t>its</a:t>
            </a:r>
            <a:r>
              <a:rPr lang="fr-FR" dirty="0"/>
              <a:t> participation </a:t>
            </a:r>
            <a:r>
              <a:rPr lang="fr-FR" dirty="0" err="1"/>
              <a:t>stake</a:t>
            </a:r>
            <a:r>
              <a:rPr lang="fr-FR" dirty="0"/>
              <a:t> in Aguada </a:t>
            </a:r>
            <a:r>
              <a:rPr lang="fr-FR" dirty="0" err="1"/>
              <a:t>Pichana</a:t>
            </a:r>
            <a:r>
              <a:rPr lang="fr-FR" dirty="0"/>
              <a:t> East (</a:t>
            </a:r>
            <a:r>
              <a:rPr lang="fr-FR" dirty="0" err="1"/>
              <a:t>from</a:t>
            </a:r>
            <a:r>
              <a:rPr lang="fr-FR" dirty="0"/>
              <a:t> 27 to 41 %) </a:t>
            </a:r>
            <a:r>
              <a:rPr lang="fr-FR" dirty="0" err="1"/>
              <a:t>following</a:t>
            </a:r>
            <a:r>
              <a:rPr lang="fr-FR" dirty="0"/>
              <a:t> excellent horizontal pilot </a:t>
            </a:r>
            <a:r>
              <a:rPr lang="fr-FR" dirty="0" err="1"/>
              <a:t>wells</a:t>
            </a:r>
            <a:r>
              <a:rPr lang="fr-FR" dirty="0"/>
              <a:t>,</a:t>
            </a:r>
          </a:p>
          <a:p>
            <a:r>
              <a:rPr lang="fr-FR" dirty="0"/>
              <a:t>Production </a:t>
            </a:r>
            <a:r>
              <a:rPr lang="fr-FR" dirty="0" err="1"/>
              <a:t>will</a:t>
            </a:r>
            <a:r>
              <a:rPr lang="fr-FR" dirty="0"/>
              <a:t> sart at 100 </a:t>
            </a:r>
            <a:r>
              <a:rPr lang="fr-FR" dirty="0" err="1"/>
              <a:t>Kboepd</a:t>
            </a:r>
            <a:r>
              <a:rPr lang="fr-FR" dirty="0"/>
              <a:t> (16 MMm3/d) </a:t>
            </a:r>
            <a:r>
              <a:rPr lang="fr-FR" dirty="0" err="1"/>
              <a:t>with</a:t>
            </a:r>
            <a:r>
              <a:rPr lang="fr-FR" dirty="0"/>
              <a:t> 48 H </a:t>
            </a:r>
            <a:r>
              <a:rPr lang="fr-FR" dirty="0" err="1"/>
              <a:t>wells</a:t>
            </a:r>
            <a:r>
              <a:rPr lang="fr-FR" dirty="0"/>
              <a:t>,</a:t>
            </a:r>
          </a:p>
          <a:p>
            <a:r>
              <a:rPr lang="fr-FR" dirty="0" err="1"/>
              <a:t>Paan</a:t>
            </a:r>
            <a:r>
              <a:rPr lang="fr-FR" dirty="0"/>
              <a:t> American (BP) </a:t>
            </a:r>
            <a:r>
              <a:rPr lang="fr-FR" dirty="0" err="1"/>
              <a:t>will</a:t>
            </a:r>
            <a:r>
              <a:rPr lang="fr-FR" dirty="0"/>
              <a:t> </a:t>
            </a:r>
            <a:r>
              <a:rPr lang="fr-FR" dirty="0" err="1"/>
              <a:t>operate</a:t>
            </a:r>
            <a:r>
              <a:rPr lang="fr-FR" dirty="0"/>
              <a:t> Aguada </a:t>
            </a:r>
            <a:r>
              <a:rPr lang="fr-FR" dirty="0" err="1"/>
              <a:t>Pichana</a:t>
            </a:r>
            <a:r>
              <a:rPr lang="fr-FR" dirty="0"/>
              <a:t> West and Aguada de Castro </a:t>
            </a:r>
            <a:r>
              <a:rPr lang="fr-FR" dirty="0" err="1"/>
              <a:t>with</a:t>
            </a:r>
            <a:r>
              <a:rPr lang="fr-FR" dirty="0"/>
              <a:t> 24 H </a:t>
            </a:r>
            <a:r>
              <a:rPr lang="fr-FR" dirty="0" err="1"/>
              <a:t>wells</a:t>
            </a:r>
            <a:r>
              <a:rPr lang="fr-FR" dirty="0"/>
              <a:t>,</a:t>
            </a:r>
          </a:p>
          <a:p>
            <a:endParaRPr lang="fr-FR" dirty="0"/>
          </a:p>
          <a:p>
            <a:r>
              <a:rPr lang="fr-FR" dirty="0" err="1"/>
              <a:t>Vaca</a:t>
            </a:r>
            <a:r>
              <a:rPr lang="fr-FR" dirty="0"/>
              <a:t> </a:t>
            </a:r>
            <a:r>
              <a:rPr lang="fr-FR" dirty="0" err="1"/>
              <a:t>Muerta</a:t>
            </a:r>
            <a:r>
              <a:rPr lang="fr-FR" dirty="0"/>
              <a:t> </a:t>
            </a:r>
            <a:r>
              <a:rPr lang="fr-FR" dirty="0" err="1"/>
              <a:t>contains</a:t>
            </a:r>
            <a:r>
              <a:rPr lang="fr-FR" dirty="0"/>
              <a:t> 16 </a:t>
            </a:r>
            <a:r>
              <a:rPr lang="fr-FR" dirty="0" err="1"/>
              <a:t>Gbo</a:t>
            </a:r>
            <a:r>
              <a:rPr lang="fr-FR" dirty="0"/>
              <a:t> of </a:t>
            </a:r>
            <a:r>
              <a:rPr lang="fr-FR" dirty="0" err="1"/>
              <a:t>oil</a:t>
            </a:r>
            <a:r>
              <a:rPr lang="fr-FR" dirty="0"/>
              <a:t> and  300 </a:t>
            </a:r>
            <a:r>
              <a:rPr lang="fr-FR" dirty="0" err="1"/>
              <a:t>Tcf</a:t>
            </a:r>
            <a:r>
              <a:rPr lang="fr-FR" dirty="0"/>
              <a:t> of </a:t>
            </a:r>
            <a:r>
              <a:rPr lang="fr-FR" dirty="0" err="1"/>
              <a:t>gas</a:t>
            </a:r>
            <a:r>
              <a:rPr lang="fr-FR" dirty="0"/>
              <a:t> </a:t>
            </a:r>
            <a:r>
              <a:rPr lang="fr-FR" dirty="0" err="1"/>
              <a:t>according</a:t>
            </a:r>
            <a:r>
              <a:rPr lang="fr-FR" dirty="0"/>
              <a:t> to  US EIA on 30 000 km2</a:t>
            </a:r>
          </a:p>
          <a:p>
            <a:endParaRPr lang="fr-FR" dirty="0"/>
          </a:p>
          <a:p>
            <a:r>
              <a:rPr lang="fr-FR" dirty="0" err="1"/>
              <a:t>Mid</a:t>
            </a:r>
            <a:r>
              <a:rPr lang="fr-FR"/>
              <a:t> 2017 </a:t>
            </a:r>
            <a:r>
              <a:rPr lang="fr-FR" dirty="0"/>
              <a:t>production of LTO </a:t>
            </a:r>
            <a:r>
              <a:rPr lang="fr-FR" dirty="0" err="1"/>
              <a:t>accounts</a:t>
            </a:r>
            <a:r>
              <a:rPr lang="fr-FR" dirty="0"/>
              <a:t> for 38000 </a:t>
            </a:r>
            <a:r>
              <a:rPr lang="fr-FR" dirty="0" err="1"/>
              <a:t>bopd</a:t>
            </a:r>
            <a:r>
              <a:rPr lang="fr-FR" dirty="0"/>
              <a:t> (8% of total </a:t>
            </a:r>
            <a:r>
              <a:rPr lang="fr-FR" dirty="0" err="1"/>
              <a:t>argentinian</a:t>
            </a:r>
            <a:r>
              <a:rPr lang="fr-FR" dirty="0"/>
              <a:t> prod) and 28 MMm3 of </a:t>
            </a:r>
            <a:r>
              <a:rPr lang="fr-FR" dirty="0" err="1"/>
              <a:t>gas</a:t>
            </a:r>
            <a:r>
              <a:rPr lang="fr-FR" dirty="0"/>
              <a:t> (23% of total prod),</a:t>
            </a:r>
          </a:p>
          <a:p>
            <a:r>
              <a:rPr lang="fr-FR" dirty="0" err="1"/>
              <a:t>Well</a:t>
            </a:r>
            <a:r>
              <a:rPr lang="fr-FR" dirty="0"/>
              <a:t> </a:t>
            </a:r>
            <a:r>
              <a:rPr lang="fr-FR" dirty="0" err="1"/>
              <a:t>cost</a:t>
            </a:r>
            <a:r>
              <a:rPr lang="fr-FR" dirty="0"/>
              <a:t> (1500 m Horizontal) </a:t>
            </a:r>
            <a:r>
              <a:rPr lang="fr-FR" dirty="0" err="1"/>
              <a:t>is</a:t>
            </a:r>
            <a:r>
              <a:rPr lang="fr-FR" dirty="0"/>
              <a:t> at </a:t>
            </a:r>
            <a:r>
              <a:rPr lang="fr-FR" dirty="0" err="1"/>
              <a:t>around</a:t>
            </a:r>
            <a:r>
              <a:rPr lang="fr-FR" dirty="0"/>
              <a:t> 8 MM$/w </a:t>
            </a:r>
            <a:r>
              <a:rPr lang="fr-FR" dirty="0" err="1"/>
              <a:t>against</a:t>
            </a:r>
            <a:r>
              <a:rPr lang="fr-FR" dirty="0"/>
              <a:t> 15 MM$ in 2014,</a:t>
            </a:r>
          </a:p>
        </p:txBody>
      </p:sp>
    </p:spTree>
    <p:extLst>
      <p:ext uri="{BB962C8B-B14F-4D97-AF65-F5344CB8AC3E}">
        <p14:creationId xmlns:p14="http://schemas.microsoft.com/office/powerpoint/2010/main" val="560202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63B37-9D2F-47D9-8B30-3CA6448F8D7C}"/>
              </a:ext>
            </a:extLst>
          </p:cNvPr>
          <p:cNvSpPr>
            <a:spLocks noGrp="1"/>
          </p:cNvSpPr>
          <p:nvPr>
            <p:ph type="title"/>
          </p:nvPr>
        </p:nvSpPr>
        <p:spPr/>
        <p:txBody>
          <a:bodyPr/>
          <a:lstStyle/>
          <a:p>
            <a:r>
              <a:rPr lang="fr-FR" dirty="0"/>
              <a:t>Argentina : </a:t>
            </a:r>
            <a:r>
              <a:rPr lang="fr-FR" dirty="0" err="1"/>
              <a:t>Neuquen</a:t>
            </a:r>
            <a:r>
              <a:rPr lang="fr-FR" dirty="0"/>
              <a:t> Basin : </a:t>
            </a:r>
            <a:r>
              <a:rPr lang="fr-FR" dirty="0" err="1"/>
              <a:t>Vaca</a:t>
            </a:r>
            <a:r>
              <a:rPr lang="fr-FR" dirty="0"/>
              <a:t> </a:t>
            </a:r>
            <a:r>
              <a:rPr lang="fr-FR" dirty="0" err="1"/>
              <a:t>Muerta</a:t>
            </a:r>
            <a:endParaRPr lang="fr-FR" dirty="0"/>
          </a:p>
        </p:txBody>
      </p:sp>
      <p:sp>
        <p:nvSpPr>
          <p:cNvPr id="3" name="ZoneTexte 2">
            <a:extLst>
              <a:ext uri="{FF2B5EF4-FFF2-40B4-BE49-F238E27FC236}">
                <a16:creationId xmlns:a16="http://schemas.microsoft.com/office/drawing/2014/main" id="{499E1399-205D-428F-835F-E746FD604088}"/>
              </a:ext>
            </a:extLst>
          </p:cNvPr>
          <p:cNvSpPr txBox="1"/>
          <p:nvPr/>
        </p:nvSpPr>
        <p:spPr>
          <a:xfrm>
            <a:off x="1230923" y="2373923"/>
            <a:ext cx="9548446" cy="3754874"/>
          </a:xfrm>
          <a:prstGeom prst="rect">
            <a:avLst/>
          </a:prstGeom>
          <a:noFill/>
        </p:spPr>
        <p:txBody>
          <a:bodyPr wrap="square" rtlCol="0">
            <a:spAutoFit/>
          </a:bodyPr>
          <a:lstStyle/>
          <a:p>
            <a:r>
              <a:rPr lang="en-US" sz="2000" dirty="0"/>
              <a:t>US supermajor ExxonMobil plans to invest $200 million to boost natural gas output in Argentina's </a:t>
            </a:r>
            <a:r>
              <a:rPr lang="en-US" sz="2000" dirty="0" err="1"/>
              <a:t>Vaca</a:t>
            </a:r>
            <a:r>
              <a:rPr lang="en-US" sz="2000" dirty="0"/>
              <a:t> </a:t>
            </a:r>
            <a:r>
              <a:rPr lang="en-US" sz="2000" dirty="0" err="1"/>
              <a:t>Muerta</a:t>
            </a:r>
            <a:r>
              <a:rPr lang="en-US" sz="2000" dirty="0"/>
              <a:t> shale play, a spokeswoman told Reuters on Friday.</a:t>
            </a:r>
            <a:endParaRPr lang="fr-FR" sz="2000" dirty="0"/>
          </a:p>
          <a:p>
            <a:r>
              <a:rPr lang="en-US" sz="2000" dirty="0"/>
              <a:t>The company has asked the government of </a:t>
            </a:r>
            <a:r>
              <a:rPr lang="en-US" sz="2000" dirty="0" err="1"/>
              <a:t>Neuquen</a:t>
            </a:r>
            <a:r>
              <a:rPr lang="en-US" sz="2000" dirty="0"/>
              <a:t> province for a 35-year unconventional production concession in the Los </a:t>
            </a:r>
            <a:r>
              <a:rPr lang="en-US" sz="2000" dirty="0" err="1"/>
              <a:t>Toldos</a:t>
            </a:r>
            <a:r>
              <a:rPr lang="en-US" sz="2000" dirty="0"/>
              <a:t> I Sur block,</a:t>
            </a:r>
          </a:p>
          <a:p>
            <a:r>
              <a:rPr lang="en-US" sz="2000" dirty="0"/>
              <a:t>Last year, ExxonMobil said it could invest more than $10 billion in shale projects over 20 to 30 years in the region. ExxonMobil's Argentine subsidiary owns 80% of the Los </a:t>
            </a:r>
            <a:r>
              <a:rPr lang="en-US" sz="2000" dirty="0" err="1"/>
              <a:t>Toldos</a:t>
            </a:r>
            <a:r>
              <a:rPr lang="en-US" sz="2000" dirty="0"/>
              <a:t> I Sur block and is the operator, while Argentine oil company </a:t>
            </a:r>
            <a:r>
              <a:rPr lang="en-US" sz="2000" dirty="0" err="1"/>
              <a:t>Tecpetrol</a:t>
            </a:r>
            <a:r>
              <a:rPr lang="en-US" sz="2000" dirty="0"/>
              <a:t> and province-owned Gas y </a:t>
            </a:r>
            <a:r>
              <a:rPr lang="en-US" sz="2000" dirty="0" err="1"/>
              <a:t>Petroleo</a:t>
            </a:r>
            <a:r>
              <a:rPr lang="en-US" sz="2000" dirty="0"/>
              <a:t> de </a:t>
            </a:r>
            <a:r>
              <a:rPr lang="en-US" sz="2000" dirty="0" err="1"/>
              <a:t>Neuquen</a:t>
            </a:r>
            <a:r>
              <a:rPr lang="en-US" sz="2000" dirty="0"/>
              <a:t> each control 10%.</a:t>
            </a:r>
          </a:p>
          <a:p>
            <a:r>
              <a:rPr lang="en-US" sz="2000" dirty="0"/>
              <a:t>Investment to this Belgium-sized </a:t>
            </a:r>
            <a:r>
              <a:rPr lang="en-US" sz="2000" dirty="0" err="1"/>
              <a:t>Vaca</a:t>
            </a:r>
            <a:r>
              <a:rPr lang="en-US" sz="2000" dirty="0"/>
              <a:t> </a:t>
            </a:r>
            <a:r>
              <a:rPr lang="en-US" sz="2000" dirty="0" err="1"/>
              <a:t>Muerta</a:t>
            </a:r>
            <a:r>
              <a:rPr lang="en-US" sz="2000" dirty="0"/>
              <a:t> play, one of the world's largest unconventional gas(and LTO ?) reserves, is a key priority </a:t>
            </a:r>
            <a:r>
              <a:rPr lang="fr-FR" sz="2000" dirty="0"/>
              <a:t>for </a:t>
            </a:r>
            <a:r>
              <a:rPr lang="fr-FR" sz="2000" dirty="0" err="1"/>
              <a:t>several</a:t>
            </a:r>
            <a:r>
              <a:rPr lang="fr-FR" sz="2000" dirty="0"/>
              <a:t> major </a:t>
            </a:r>
            <a:r>
              <a:rPr lang="fr-FR" sz="2000" dirty="0" err="1"/>
              <a:t>companies</a:t>
            </a:r>
            <a:r>
              <a:rPr lang="fr-FR" sz="2000" dirty="0"/>
              <a:t> (Total, Shell, Exxon,+) and YPF,</a:t>
            </a:r>
          </a:p>
          <a:p>
            <a:endParaRPr lang="fr-FR" dirty="0"/>
          </a:p>
        </p:txBody>
      </p:sp>
    </p:spTree>
    <p:extLst>
      <p:ext uri="{BB962C8B-B14F-4D97-AF65-F5344CB8AC3E}">
        <p14:creationId xmlns:p14="http://schemas.microsoft.com/office/powerpoint/2010/main" val="1042502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AEDD99-E74F-4D8D-B56C-2F5E83A1D364}"/>
              </a:ext>
            </a:extLst>
          </p:cNvPr>
          <p:cNvSpPr>
            <a:spLocks noGrp="1"/>
          </p:cNvSpPr>
          <p:nvPr>
            <p:ph type="title"/>
          </p:nvPr>
        </p:nvSpPr>
        <p:spPr/>
        <p:txBody>
          <a:bodyPr/>
          <a:lstStyle/>
          <a:p>
            <a:r>
              <a:rPr lang="fr-FR" dirty="0" err="1"/>
              <a:t>Russia</a:t>
            </a:r>
            <a:r>
              <a:rPr lang="fr-FR" dirty="0"/>
              <a:t> : </a:t>
            </a:r>
            <a:r>
              <a:rPr lang="fr-FR" dirty="0" err="1"/>
              <a:t>Bazhenov</a:t>
            </a:r>
            <a:r>
              <a:rPr lang="fr-FR" dirty="0"/>
              <a:t> LTO </a:t>
            </a:r>
          </a:p>
        </p:txBody>
      </p:sp>
      <p:sp>
        <p:nvSpPr>
          <p:cNvPr id="3" name="Rectangle 2">
            <a:extLst>
              <a:ext uri="{FF2B5EF4-FFF2-40B4-BE49-F238E27FC236}">
                <a16:creationId xmlns:a16="http://schemas.microsoft.com/office/drawing/2014/main" id="{AEE7D4C1-6E0D-489D-B6BD-0D2D3ACF8289}"/>
              </a:ext>
            </a:extLst>
          </p:cNvPr>
          <p:cNvSpPr/>
          <p:nvPr/>
        </p:nvSpPr>
        <p:spPr>
          <a:xfrm>
            <a:off x="1336431" y="1859340"/>
            <a:ext cx="7807569" cy="4154984"/>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RUSSIAN state-controlled player Gazprom </a:t>
            </a:r>
            <a:r>
              <a:rPr lang="en-US" sz="2400" dirty="0" err="1">
                <a:solidFill>
                  <a:srgbClr val="000000"/>
                </a:solidFill>
                <a:latin typeface="Calibri" panose="020F0502020204030204" pitchFamily="34" charset="0"/>
                <a:cs typeface="Calibri" panose="020F0502020204030204" pitchFamily="34" charset="0"/>
              </a:rPr>
              <a:t>Neft</a:t>
            </a:r>
            <a:r>
              <a:rPr lang="en-US" sz="2400" dirty="0">
                <a:solidFill>
                  <a:srgbClr val="000000"/>
                </a:solidFill>
                <a:latin typeface="Calibri" panose="020F0502020204030204" pitchFamily="34" charset="0"/>
                <a:cs typeface="Calibri" panose="020F0502020204030204" pitchFamily="34" charset="0"/>
              </a:rPr>
              <a:t> has announced it is ready to move into the next phase of development of </a:t>
            </a:r>
            <a:r>
              <a:rPr lang="en-US" sz="2400" b="1" dirty="0">
                <a:solidFill>
                  <a:srgbClr val="000000"/>
                </a:solidFill>
                <a:latin typeface="Calibri" panose="020F0502020204030204" pitchFamily="34" charset="0"/>
                <a:cs typeface="Calibri" panose="020F0502020204030204" pitchFamily="34" charset="0"/>
              </a:rPr>
              <a:t>unconventional oil reserves located in the </a:t>
            </a:r>
            <a:r>
              <a:rPr lang="en-US" sz="2400" b="1" dirty="0" err="1">
                <a:solidFill>
                  <a:srgbClr val="000000"/>
                </a:solidFill>
                <a:latin typeface="Calibri" panose="020F0502020204030204" pitchFamily="34" charset="0"/>
                <a:cs typeface="Calibri" panose="020F0502020204030204" pitchFamily="34" charset="0"/>
              </a:rPr>
              <a:t>Bazhenov</a:t>
            </a:r>
            <a:r>
              <a:rPr lang="en-US" sz="2400" b="1" dirty="0">
                <a:solidFill>
                  <a:srgbClr val="000000"/>
                </a:solidFill>
                <a:latin typeface="Calibri" panose="020F0502020204030204" pitchFamily="34" charset="0"/>
                <a:cs typeface="Calibri" panose="020F0502020204030204" pitchFamily="34" charset="0"/>
              </a:rPr>
              <a:t> deep play </a:t>
            </a:r>
            <a:r>
              <a:rPr lang="en-US" sz="2400" dirty="0">
                <a:solidFill>
                  <a:srgbClr val="000000"/>
                </a:solidFill>
                <a:latin typeface="Calibri" panose="020F0502020204030204" pitchFamily="34" charset="0"/>
                <a:cs typeface="Calibri" panose="020F0502020204030204" pitchFamily="34" charset="0"/>
              </a:rPr>
              <a:t>below traditional sandstone reservoirs in West Siberia, </a:t>
            </a:r>
            <a:r>
              <a:rPr lang="en-US" sz="2400" i="1" dirty="0">
                <a:solidFill>
                  <a:srgbClr val="000000"/>
                </a:solidFill>
                <a:latin typeface="Calibri" panose="020F0502020204030204" pitchFamily="34" charset="0"/>
                <a:cs typeface="Calibri" panose="020F0502020204030204" pitchFamily="34" charset="0"/>
              </a:rPr>
              <a:t>writes Vladimir </a:t>
            </a:r>
            <a:r>
              <a:rPr lang="en-US" sz="2400" i="1" dirty="0" err="1">
                <a:solidFill>
                  <a:srgbClr val="000000"/>
                </a:solidFill>
                <a:latin typeface="Calibri" panose="020F0502020204030204" pitchFamily="34" charset="0"/>
                <a:cs typeface="Calibri" panose="020F0502020204030204" pitchFamily="34" charset="0"/>
              </a:rPr>
              <a:t>Afanasiev</a:t>
            </a:r>
            <a:r>
              <a:rPr lang="en-US" sz="2400" dirty="0">
                <a:solidFill>
                  <a:srgbClr val="000000"/>
                </a:solidFill>
                <a:latin typeface="Calibri" panose="020F0502020204030204" pitchFamily="34" charset="0"/>
                <a:cs typeface="Calibri" panose="020F0502020204030204" pitchFamily="34" charset="0"/>
              </a:rPr>
              <a:t>.</a:t>
            </a:r>
          </a:p>
          <a:p>
            <a:r>
              <a:rPr lang="en-US" sz="2400" dirty="0">
                <a:solidFill>
                  <a:srgbClr val="000000"/>
                </a:solidFill>
                <a:latin typeface="Calibri" panose="020F0502020204030204" pitchFamily="34" charset="0"/>
                <a:cs typeface="Calibri" panose="020F0502020204030204" pitchFamily="34" charset="0"/>
              </a:rPr>
              <a:t>Speaking this week at the Russian Oil &amp; Gas Congress, Kirill </a:t>
            </a:r>
            <a:r>
              <a:rPr lang="en-US" sz="2400" dirty="0" err="1">
                <a:solidFill>
                  <a:srgbClr val="000000"/>
                </a:solidFill>
                <a:latin typeface="Calibri" panose="020F0502020204030204" pitchFamily="34" charset="0"/>
                <a:cs typeface="Calibri" panose="020F0502020204030204" pitchFamily="34" charset="0"/>
              </a:rPr>
              <a:t>Strizhnev</a:t>
            </a:r>
            <a:r>
              <a:rPr lang="en-US" sz="2400" dirty="0">
                <a:solidFill>
                  <a:srgbClr val="000000"/>
                </a:solidFill>
                <a:latin typeface="Calibri" panose="020F0502020204030204" pitchFamily="34" charset="0"/>
                <a:cs typeface="Calibri" panose="020F0502020204030204" pitchFamily="34" charset="0"/>
              </a:rPr>
              <a:t>, director of </a:t>
            </a:r>
            <a:r>
              <a:rPr lang="en-US" sz="2400" dirty="0" err="1">
                <a:solidFill>
                  <a:srgbClr val="000000"/>
                </a:solidFill>
                <a:latin typeface="Calibri" panose="020F0502020204030204" pitchFamily="34" charset="0"/>
                <a:cs typeface="Calibri" panose="020F0502020204030204" pitchFamily="34" charset="0"/>
              </a:rPr>
              <a:t>Bazhenov</a:t>
            </a:r>
            <a:r>
              <a:rPr lang="en-US" sz="2400" dirty="0">
                <a:solidFill>
                  <a:srgbClr val="000000"/>
                </a:solidFill>
                <a:latin typeface="Calibri" panose="020F0502020204030204" pitchFamily="34" charset="0"/>
                <a:cs typeface="Calibri" panose="020F0502020204030204" pitchFamily="34" charset="0"/>
              </a:rPr>
              <a:t>-related projects in the company’s subsidiary </a:t>
            </a:r>
            <a:r>
              <a:rPr lang="en-US" sz="2400" dirty="0" err="1">
                <a:solidFill>
                  <a:srgbClr val="000000"/>
                </a:solidFill>
                <a:latin typeface="Calibri" panose="020F0502020204030204" pitchFamily="34" charset="0"/>
                <a:cs typeface="Calibri" panose="020F0502020204030204" pitchFamily="34" charset="0"/>
              </a:rPr>
              <a:t>Gazpromneft</a:t>
            </a:r>
            <a:r>
              <a:rPr lang="en-US" sz="2400" dirty="0">
                <a:solidFill>
                  <a:srgbClr val="000000"/>
                </a:solidFill>
                <a:latin typeface="Calibri" panose="020F0502020204030204" pitchFamily="34" charset="0"/>
                <a:cs typeface="Calibri" panose="020F0502020204030204" pitchFamily="34" charset="0"/>
              </a:rPr>
              <a:t>-Angara, revealed an ambitious drilling </a:t>
            </a:r>
            <a:r>
              <a:rPr lang="en-US" sz="2400" dirty="0" err="1">
                <a:solidFill>
                  <a:srgbClr val="000000"/>
                </a:solidFill>
                <a:latin typeface="Calibri" panose="020F0502020204030204" pitchFamily="34" charset="0"/>
                <a:cs typeface="Calibri" panose="020F0502020204030204" pitchFamily="34" charset="0"/>
              </a:rPr>
              <a:t>programme</a:t>
            </a:r>
            <a:r>
              <a:rPr lang="en-US" sz="2400" dirty="0">
                <a:solidFill>
                  <a:srgbClr val="000000"/>
                </a:solidFill>
                <a:latin typeface="Calibri" panose="020F0502020204030204" pitchFamily="34" charset="0"/>
                <a:cs typeface="Calibri" panose="020F0502020204030204" pitchFamily="34" charset="0"/>
              </a:rPr>
              <a:t> planned for 2018-2025.</a:t>
            </a:r>
          </a:p>
          <a:p>
            <a:r>
              <a:rPr lang="en-US" sz="2400" b="1" dirty="0">
                <a:solidFill>
                  <a:srgbClr val="000000"/>
                </a:solidFill>
                <a:latin typeface="Calibri" panose="020F0502020204030204" pitchFamily="34" charset="0"/>
                <a:cs typeface="Calibri" panose="020F0502020204030204" pitchFamily="34" charset="0"/>
              </a:rPr>
              <a:t>The goal is to produce 73 million barrels of light oil annually (200 </a:t>
            </a:r>
            <a:r>
              <a:rPr lang="en-US" sz="2400" b="1" dirty="0" err="1">
                <a:solidFill>
                  <a:srgbClr val="000000"/>
                </a:solidFill>
                <a:latin typeface="Calibri" panose="020F0502020204030204" pitchFamily="34" charset="0"/>
                <a:cs typeface="Calibri" panose="020F0502020204030204" pitchFamily="34" charset="0"/>
              </a:rPr>
              <a:t>Kbopd</a:t>
            </a:r>
            <a:r>
              <a:rPr lang="en-US" sz="2400" b="1" dirty="0">
                <a:solidFill>
                  <a:srgbClr val="000000"/>
                </a:solidFill>
                <a:latin typeface="Calibri" panose="020F0502020204030204" pitchFamily="34" charset="0"/>
                <a:cs typeface="Calibri" panose="020F0502020204030204" pitchFamily="34" charset="0"/>
              </a:rPr>
              <a:t>),</a:t>
            </a:r>
            <a:endParaRPr lang="en-US" sz="2400" b="1"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5381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FE306-4123-403F-88A2-157328DF1E8D}"/>
              </a:ext>
            </a:extLst>
          </p:cNvPr>
          <p:cNvSpPr>
            <a:spLocks noGrp="1"/>
          </p:cNvSpPr>
          <p:nvPr>
            <p:ph type="title"/>
          </p:nvPr>
        </p:nvSpPr>
        <p:spPr/>
        <p:txBody>
          <a:bodyPr/>
          <a:lstStyle/>
          <a:p>
            <a:r>
              <a:rPr lang="fr-FR" dirty="0" err="1"/>
              <a:t>Deep</a:t>
            </a:r>
            <a:r>
              <a:rPr lang="fr-FR" dirty="0"/>
              <a:t> offshore Mexico First Round</a:t>
            </a:r>
          </a:p>
        </p:txBody>
      </p:sp>
      <p:sp>
        <p:nvSpPr>
          <p:cNvPr id="3" name="Rectangle 2">
            <a:extLst>
              <a:ext uri="{FF2B5EF4-FFF2-40B4-BE49-F238E27FC236}">
                <a16:creationId xmlns:a16="http://schemas.microsoft.com/office/drawing/2014/main" id="{C8CEFBF5-3687-4FF8-BC5E-BA42F217C32F}"/>
              </a:ext>
            </a:extLst>
          </p:cNvPr>
          <p:cNvSpPr/>
          <p:nvPr/>
        </p:nvSpPr>
        <p:spPr>
          <a:xfrm>
            <a:off x="272718" y="1907796"/>
            <a:ext cx="5630777" cy="5231240"/>
          </a:xfrm>
          <a:prstGeom prst="rect">
            <a:avLst/>
          </a:prstGeom>
        </p:spPr>
        <p:txBody>
          <a:bodyPr wrap="square">
            <a:spAutoFit/>
          </a:bodyPr>
          <a:lstStyle/>
          <a:p>
            <a:pPr>
              <a:lnSpc>
                <a:spcPct val="107000"/>
              </a:lnSpc>
              <a:spcAft>
                <a:spcPts val="800"/>
              </a:spcAft>
            </a:pP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Round 1.4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brought</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the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biggest</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contenders</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yet</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following</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Mexican</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reforms</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passed</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2014 to end the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monopoly</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of state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oil</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company</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Pemex</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bring</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private</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companies</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 push to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increase</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investment</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a:t>
            </a:r>
            <a:r>
              <a:rPr lang="fr-FR"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technology</a:t>
            </a: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 blocks </a:t>
            </a:r>
            <a:r>
              <a:rPr lang="fr-FR"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awarded</a:t>
            </a:r>
            <a:r>
              <a:rPr lang="fr-F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fr-FR" b="1" dirty="0"/>
          </a:p>
          <a:p>
            <a:r>
              <a:rPr lang="en-US" b="1" dirty="0" err="1"/>
              <a:t>Perdido</a:t>
            </a:r>
            <a:r>
              <a:rPr lang="en-US" b="1" dirty="0"/>
              <a:t> fold-belt areas:</a:t>
            </a:r>
            <a:endParaRPr lang="fr-FR" b="1" dirty="0"/>
          </a:p>
          <a:p>
            <a:r>
              <a:rPr lang="en-US" dirty="0"/>
              <a:t>1: CNOOC Ltd.</a:t>
            </a:r>
            <a:endParaRPr lang="fr-FR" dirty="0"/>
          </a:p>
          <a:p>
            <a:r>
              <a:rPr lang="fr-FR" dirty="0"/>
              <a:t>2: </a:t>
            </a:r>
            <a:r>
              <a:rPr lang="fr-FR" b="1" dirty="0"/>
              <a:t>Total/</a:t>
            </a:r>
            <a:r>
              <a:rPr lang="fr-FR" dirty="0"/>
              <a:t>ExxonMobil</a:t>
            </a:r>
          </a:p>
          <a:p>
            <a:r>
              <a:rPr lang="fr-FR" dirty="0"/>
              <a:t>3: Chevron/</a:t>
            </a:r>
            <a:r>
              <a:rPr lang="fr-FR" dirty="0" err="1"/>
              <a:t>Pemex</a:t>
            </a:r>
            <a:r>
              <a:rPr lang="fr-FR" dirty="0"/>
              <a:t>/</a:t>
            </a:r>
            <a:r>
              <a:rPr lang="fr-FR" dirty="0" err="1"/>
              <a:t>Inpex</a:t>
            </a:r>
            <a:endParaRPr lang="fr-FR" dirty="0"/>
          </a:p>
          <a:p>
            <a:r>
              <a:rPr lang="fr-FR" dirty="0"/>
              <a:t>4: CNOOC Ltd.</a:t>
            </a:r>
          </a:p>
          <a:p>
            <a:endParaRPr lang="fr-FR" dirty="0"/>
          </a:p>
          <a:p>
            <a:r>
              <a:rPr lang="en-US" b="1" dirty="0"/>
              <a:t>Salina basin areas:</a:t>
            </a:r>
            <a:endParaRPr lang="fr-FR" b="1" dirty="0"/>
          </a:p>
          <a:p>
            <a:r>
              <a:rPr lang="en-US" dirty="0"/>
              <a:t>1: Statoil/BP</a:t>
            </a:r>
            <a:r>
              <a:rPr lang="en-US" b="1" dirty="0"/>
              <a:t>/Total</a:t>
            </a:r>
            <a:endParaRPr lang="fr-FR" dirty="0"/>
          </a:p>
          <a:p>
            <a:r>
              <a:rPr lang="fr-FR" dirty="0"/>
              <a:t>3: </a:t>
            </a:r>
            <a:r>
              <a:rPr lang="fr-FR" dirty="0" err="1"/>
              <a:t>Statoil</a:t>
            </a:r>
            <a:r>
              <a:rPr lang="fr-FR" dirty="0"/>
              <a:t>/BP</a:t>
            </a:r>
            <a:r>
              <a:rPr lang="fr-FR" b="1" dirty="0"/>
              <a:t>/Total</a:t>
            </a:r>
          </a:p>
          <a:p>
            <a:r>
              <a:rPr lang="fr-FR" dirty="0"/>
              <a:t>4: </a:t>
            </a:r>
            <a:r>
              <a:rPr lang="fr-FR" dirty="0" err="1"/>
              <a:t>Petronas</a:t>
            </a:r>
            <a:r>
              <a:rPr lang="fr-FR" dirty="0"/>
              <a:t>/Sierra</a:t>
            </a:r>
          </a:p>
          <a:p>
            <a:r>
              <a:rPr lang="fr-FR" dirty="0"/>
              <a:t>5: </a:t>
            </a:r>
            <a:r>
              <a:rPr lang="fr-FR" dirty="0" err="1"/>
              <a:t>Petronas</a:t>
            </a:r>
            <a:r>
              <a:rPr lang="fr-FR" dirty="0"/>
              <a:t>/Sierra/Murphy/Ophir</a:t>
            </a:r>
          </a:p>
          <a:p>
            <a:endParaRPr lang="fr-FR" dirty="0"/>
          </a:p>
          <a:p>
            <a:pPr>
              <a:lnSpc>
                <a:spcPct val="107000"/>
              </a:lnSpc>
              <a:spcAft>
                <a:spcPts val="80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https://www.epmag.com/sites/default/files/styles/article/public/embed-images/2016/12/Mexico%20Round%201.4%20Deepwater%20areas.jpg?itok=6ceE34zl">
            <a:extLst>
              <a:ext uri="{FF2B5EF4-FFF2-40B4-BE49-F238E27FC236}">
                <a16:creationId xmlns:a16="http://schemas.microsoft.com/office/drawing/2014/main" id="{ED5EB1C9-827A-4FD5-8072-D7211352B1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291" y="2229853"/>
            <a:ext cx="6023811" cy="451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620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528114-7760-407F-9F71-34E6F8C5D707}"/>
              </a:ext>
            </a:extLst>
          </p:cNvPr>
          <p:cNvSpPr>
            <a:spLocks noGrp="1"/>
          </p:cNvSpPr>
          <p:nvPr>
            <p:ph type="title"/>
          </p:nvPr>
        </p:nvSpPr>
        <p:spPr/>
        <p:txBody>
          <a:bodyPr/>
          <a:lstStyle/>
          <a:p>
            <a:r>
              <a:rPr lang="fr-FR" dirty="0"/>
              <a:t>First Mexico DRO Round in the </a:t>
            </a:r>
            <a:r>
              <a:rPr lang="fr-FR" dirty="0" err="1"/>
              <a:t>Perdido</a:t>
            </a:r>
            <a:r>
              <a:rPr lang="fr-FR" dirty="0"/>
              <a:t> </a:t>
            </a:r>
            <a:r>
              <a:rPr lang="fr-FR" dirty="0" err="1"/>
              <a:t>Fold</a:t>
            </a:r>
            <a:r>
              <a:rPr lang="fr-FR" dirty="0"/>
              <a:t> Belt</a:t>
            </a:r>
          </a:p>
        </p:txBody>
      </p:sp>
      <p:pic>
        <p:nvPicPr>
          <p:cNvPr id="3" name="Image 2" descr="Photo - see caption">
            <a:extLst>
              <a:ext uri="{FF2B5EF4-FFF2-40B4-BE49-F238E27FC236}">
                <a16:creationId xmlns:a16="http://schemas.microsoft.com/office/drawing/2014/main" id="{9C32A7DE-BEA5-4BF4-98B8-ED93A62E38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958839" y="1778936"/>
            <a:ext cx="5166361" cy="4378024"/>
          </a:xfrm>
          <a:prstGeom prst="rect">
            <a:avLst/>
          </a:prstGeom>
          <a:noFill/>
          <a:ln>
            <a:noFill/>
          </a:ln>
        </p:spPr>
      </p:pic>
      <p:sp>
        <p:nvSpPr>
          <p:cNvPr id="4" name="ZoneTexte 3">
            <a:extLst>
              <a:ext uri="{FF2B5EF4-FFF2-40B4-BE49-F238E27FC236}">
                <a16:creationId xmlns:a16="http://schemas.microsoft.com/office/drawing/2014/main" id="{A6628484-F8EA-4B9A-8832-C301B977E402}"/>
              </a:ext>
            </a:extLst>
          </p:cNvPr>
          <p:cNvSpPr txBox="1"/>
          <p:nvPr/>
        </p:nvSpPr>
        <p:spPr>
          <a:xfrm>
            <a:off x="625642" y="4427622"/>
            <a:ext cx="3994484" cy="2308324"/>
          </a:xfrm>
          <a:prstGeom prst="rect">
            <a:avLst/>
          </a:prstGeom>
          <a:noFill/>
        </p:spPr>
        <p:txBody>
          <a:bodyPr wrap="square" rtlCol="0">
            <a:spAutoFit/>
          </a:bodyPr>
          <a:lstStyle/>
          <a:p>
            <a:r>
              <a:rPr lang="en-US" b="1" i="1" dirty="0">
                <a:hlinkClick r:id="rId3"/>
              </a:rPr>
              <a:t>Pemex</a:t>
            </a:r>
            <a:r>
              <a:rPr lang="en-US" dirty="0"/>
              <a:t> is seeking partners for the </a:t>
            </a:r>
            <a:r>
              <a:rPr lang="en-US" b="1" i="1" dirty="0" err="1"/>
              <a:t>Maximino-Nobilis</a:t>
            </a:r>
            <a:r>
              <a:rPr lang="en-US" b="1" i="1" dirty="0"/>
              <a:t> </a:t>
            </a:r>
            <a:r>
              <a:rPr lang="en-US" b="1" i="1" dirty="0" err="1"/>
              <a:t>deepwater</a:t>
            </a:r>
            <a:r>
              <a:rPr lang="en-US" b="1" i="1" dirty="0"/>
              <a:t> area </a:t>
            </a:r>
            <a:r>
              <a:rPr lang="en-US" dirty="0"/>
              <a:t>in the Gulf of Mexico, estimated to contain total 3P reserves of 500 million barrels of crude oil equivalent. With a water depth between 2, 900 and 3, 100 meters, it covers a total area of 1,524 </a:t>
            </a:r>
            <a:r>
              <a:rPr lang="en-US" dirty="0" err="1"/>
              <a:t>sq</a:t>
            </a:r>
            <a:r>
              <a:rPr lang="en-US" dirty="0"/>
              <a:t> </a:t>
            </a:r>
            <a:r>
              <a:rPr lang="en-US" dirty="0" err="1"/>
              <a:t>kms</a:t>
            </a:r>
            <a:r>
              <a:rPr lang="en-US" dirty="0"/>
              <a:t>.</a:t>
            </a:r>
            <a:endParaRPr lang="fr-FR" dirty="0"/>
          </a:p>
        </p:txBody>
      </p:sp>
      <p:sp>
        <p:nvSpPr>
          <p:cNvPr id="5" name="ZoneTexte 4">
            <a:extLst>
              <a:ext uri="{FF2B5EF4-FFF2-40B4-BE49-F238E27FC236}">
                <a16:creationId xmlns:a16="http://schemas.microsoft.com/office/drawing/2014/main" id="{D880ADB5-1FB1-42B2-9BD5-F737E467577E}"/>
              </a:ext>
            </a:extLst>
          </p:cNvPr>
          <p:cNvSpPr txBox="1"/>
          <p:nvPr/>
        </p:nvSpPr>
        <p:spPr>
          <a:xfrm>
            <a:off x="625642" y="1684423"/>
            <a:ext cx="3994484" cy="2308324"/>
          </a:xfrm>
          <a:prstGeom prst="rect">
            <a:avLst/>
          </a:prstGeom>
          <a:noFill/>
        </p:spPr>
        <p:txBody>
          <a:bodyPr wrap="square" rtlCol="0">
            <a:spAutoFit/>
          </a:bodyPr>
          <a:lstStyle/>
          <a:p>
            <a:r>
              <a:rPr lang="fr-FR" dirty="0"/>
              <a:t> </a:t>
            </a:r>
          </a:p>
          <a:p>
            <a:r>
              <a:rPr lang="fr-FR" dirty="0" err="1"/>
              <a:t>Australia's</a:t>
            </a:r>
            <a:r>
              <a:rPr lang="fr-FR" dirty="0"/>
              <a:t> BHP Billiton </a:t>
            </a:r>
            <a:r>
              <a:rPr lang="fr-FR" dirty="0" err="1"/>
              <a:t>is</a:t>
            </a:r>
            <a:r>
              <a:rPr lang="fr-FR" dirty="0"/>
              <a:t> set to </a:t>
            </a:r>
            <a:r>
              <a:rPr lang="fr-FR" dirty="0" err="1"/>
              <a:t>become</a:t>
            </a:r>
            <a:r>
              <a:rPr lang="fr-FR" dirty="0"/>
              <a:t> </a:t>
            </a:r>
            <a:r>
              <a:rPr lang="fr-FR" dirty="0" err="1"/>
              <a:t>Pemex's</a:t>
            </a:r>
            <a:r>
              <a:rPr lang="fr-FR" dirty="0"/>
              <a:t> first full-</a:t>
            </a:r>
            <a:r>
              <a:rPr lang="fr-FR" dirty="0" err="1"/>
              <a:t>fledged</a:t>
            </a:r>
            <a:r>
              <a:rPr lang="fr-FR" dirty="0"/>
              <a:t> international </a:t>
            </a:r>
            <a:r>
              <a:rPr lang="fr-FR" dirty="0" err="1"/>
              <a:t>partner</a:t>
            </a:r>
            <a:r>
              <a:rPr lang="fr-FR" dirty="0"/>
              <a:t> via a </a:t>
            </a:r>
            <a:r>
              <a:rPr lang="fr-FR" dirty="0" err="1"/>
              <a:t>farm</a:t>
            </a:r>
            <a:r>
              <a:rPr lang="fr-FR" dirty="0"/>
              <a:t>-in of the </a:t>
            </a:r>
            <a:r>
              <a:rPr lang="fr-FR" dirty="0" err="1"/>
              <a:t>deep</a:t>
            </a:r>
            <a:r>
              <a:rPr lang="fr-FR" dirty="0"/>
              <a:t>-water </a:t>
            </a:r>
            <a:r>
              <a:rPr lang="fr-FR" b="1" dirty="0" err="1"/>
              <a:t>Trion</a:t>
            </a:r>
            <a:r>
              <a:rPr lang="fr-FR" b="1" dirty="0"/>
              <a:t> </a:t>
            </a:r>
            <a:r>
              <a:rPr lang="fr-FR" b="1" dirty="0" err="1"/>
              <a:t>discovery</a:t>
            </a:r>
            <a:r>
              <a:rPr lang="fr-FR" dirty="0"/>
              <a:t>, </a:t>
            </a:r>
            <a:r>
              <a:rPr lang="fr-FR" dirty="0" err="1"/>
              <a:t>having</a:t>
            </a:r>
            <a:r>
              <a:rPr lang="fr-FR" dirty="0"/>
              <a:t> </a:t>
            </a:r>
            <a:r>
              <a:rPr lang="fr-FR" dirty="0" err="1"/>
              <a:t>emerged</a:t>
            </a:r>
            <a:r>
              <a:rPr lang="fr-FR" dirty="0"/>
              <a:t> as the high </a:t>
            </a:r>
            <a:r>
              <a:rPr lang="fr-FR" dirty="0" err="1"/>
              <a:t>bidder</a:t>
            </a:r>
            <a:r>
              <a:rPr lang="fr-FR" dirty="0"/>
              <a:t>  </a:t>
            </a:r>
            <a:r>
              <a:rPr lang="fr-FR" dirty="0" err="1"/>
              <a:t>with</a:t>
            </a:r>
            <a:r>
              <a:rPr lang="fr-FR" dirty="0"/>
              <a:t> a $624 million tie-</a:t>
            </a:r>
            <a:r>
              <a:rPr lang="fr-FR" dirty="0" err="1"/>
              <a:t>breaking</a:t>
            </a:r>
            <a:r>
              <a:rPr lang="fr-FR" dirty="0"/>
              <a:t> bonus </a:t>
            </a:r>
            <a:r>
              <a:rPr lang="fr-FR" dirty="0" err="1"/>
              <a:t>bid</a:t>
            </a:r>
            <a:r>
              <a:rPr lang="fr-FR" dirty="0"/>
              <a:t> to beat out rival BP.</a:t>
            </a:r>
          </a:p>
          <a:p>
            <a:r>
              <a:rPr lang="fr-FR" dirty="0" err="1"/>
              <a:t>Commitment</a:t>
            </a:r>
            <a:r>
              <a:rPr lang="fr-FR" dirty="0"/>
              <a:t> : 300 MM$ ; </a:t>
            </a:r>
            <a:r>
              <a:rPr lang="fr-FR" dirty="0" err="1"/>
              <a:t>two</a:t>
            </a:r>
            <a:r>
              <a:rPr lang="fr-FR" dirty="0"/>
              <a:t> </a:t>
            </a:r>
            <a:r>
              <a:rPr lang="fr-FR" dirty="0" err="1"/>
              <a:t>wells</a:t>
            </a:r>
            <a:endParaRPr lang="fr-FR" dirty="0"/>
          </a:p>
        </p:txBody>
      </p:sp>
    </p:spTree>
    <p:extLst>
      <p:ext uri="{BB962C8B-B14F-4D97-AF65-F5344CB8AC3E}">
        <p14:creationId xmlns:p14="http://schemas.microsoft.com/office/powerpoint/2010/main" val="2487296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Perdido</a:t>
            </a:r>
            <a:r>
              <a:rPr lang="fr-FR" dirty="0"/>
              <a:t> </a:t>
            </a:r>
            <a:r>
              <a:rPr lang="fr-FR" dirty="0" err="1"/>
              <a:t>Folded</a:t>
            </a:r>
            <a:r>
              <a:rPr lang="fr-FR" dirty="0"/>
              <a:t> </a:t>
            </a:r>
            <a:r>
              <a:rPr lang="fr-FR" dirty="0" err="1"/>
              <a:t>belt</a:t>
            </a:r>
            <a:r>
              <a:rPr lang="fr-FR" dirty="0"/>
              <a:t> : structural </a:t>
            </a:r>
            <a:r>
              <a:rPr lang="fr-FR" dirty="0" err="1"/>
              <a:t>context</a:t>
            </a:r>
            <a:endParaRPr lang="fr-FR" dirty="0"/>
          </a:p>
        </p:txBody>
      </p:sp>
      <p:sp>
        <p:nvSpPr>
          <p:cNvPr id="3" name="Espace réservé du pied de page 2"/>
          <p:cNvSpPr>
            <a:spLocks noGrp="1"/>
          </p:cNvSpPr>
          <p:nvPr>
            <p:ph type="ftr" sz="quarter" idx="10"/>
          </p:nvPr>
        </p:nvSpPr>
        <p:spPr/>
        <p:txBody>
          <a:bodyPr/>
          <a:lstStyle/>
          <a:p>
            <a:r>
              <a:rPr lang="fr-FR" noProof="0"/>
              <a:t>Titre de la Présentation – Lieu et Pays – Date Jour Mois Année</a:t>
            </a:r>
          </a:p>
        </p:txBody>
      </p:sp>
      <p:sp>
        <p:nvSpPr>
          <p:cNvPr id="4" name="Espace réservé du numéro de diapositive 3"/>
          <p:cNvSpPr>
            <a:spLocks noGrp="1"/>
          </p:cNvSpPr>
          <p:nvPr>
            <p:ph type="sldNum" sz="quarter" idx="11"/>
          </p:nvPr>
        </p:nvSpPr>
        <p:spPr/>
        <p:txBody>
          <a:bodyPr/>
          <a:lstStyle/>
          <a:p>
            <a:fld id="{21F90BE8-D879-4F46-ACF9-7BCC67DCFB75}" type="slidenum">
              <a:rPr lang="fr-FR" smtClean="0"/>
              <a:pPr/>
              <a:t>18</a:t>
            </a:fld>
            <a:endParaRPr lang="fr-FR" dirty="0"/>
          </a:p>
        </p:txBody>
      </p:sp>
      <p:sp>
        <p:nvSpPr>
          <p:cNvPr id="5" name="Espace réservé du texte 4"/>
          <p:cNvSpPr>
            <a:spLocks noGrp="1"/>
          </p:cNvSpPr>
          <p:nvPr>
            <p:ph type="body" sz="quarter" idx="12"/>
          </p:nvPr>
        </p:nvSpPr>
        <p:spPr/>
        <p:txBody>
          <a:bodyPr/>
          <a:lstStyle/>
          <a:p>
            <a:endParaRPr lang="fr-FR" dirty="0"/>
          </a:p>
        </p:txBody>
      </p:sp>
      <p:pic>
        <p:nvPicPr>
          <p:cNvPr id="2051" name="Picture 3"/>
          <p:cNvPicPr>
            <a:picLocks noChangeAspect="1" noChangeArrowheads="1"/>
          </p:cNvPicPr>
          <p:nvPr/>
        </p:nvPicPr>
        <p:blipFill>
          <a:blip r:embed="rId2"/>
          <a:srcRect/>
          <a:stretch>
            <a:fillRect/>
          </a:stretch>
        </p:blipFill>
        <p:spPr bwMode="auto">
          <a:xfrm>
            <a:off x="2495600" y="1509609"/>
            <a:ext cx="7783463" cy="4572000"/>
          </a:xfrm>
          <a:prstGeom prst="rect">
            <a:avLst/>
          </a:prstGeom>
          <a:noFill/>
          <a:ln w="9525">
            <a:noFill/>
            <a:miter lim="800000"/>
            <a:headEnd/>
            <a:tailEnd/>
          </a:ln>
          <a:effectLst/>
        </p:spPr>
      </p:pic>
      <p:sp>
        <p:nvSpPr>
          <p:cNvPr id="6" name="Ellipse 5">
            <a:extLst>
              <a:ext uri="{FF2B5EF4-FFF2-40B4-BE49-F238E27FC236}">
                <a16:creationId xmlns:a16="http://schemas.microsoft.com/office/drawing/2014/main" id="{75F0FEA9-2D19-4AFD-A89F-DDF3CAAB0E82}"/>
              </a:ext>
            </a:extLst>
          </p:cNvPr>
          <p:cNvSpPr/>
          <p:nvPr/>
        </p:nvSpPr>
        <p:spPr>
          <a:xfrm>
            <a:off x="9214339" y="3348110"/>
            <a:ext cx="590844" cy="7315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90393134-D0AD-404F-82F1-092077EA4628}"/>
              </a:ext>
            </a:extLst>
          </p:cNvPr>
          <p:cNvSpPr txBox="1"/>
          <p:nvPr/>
        </p:nvSpPr>
        <p:spPr>
          <a:xfrm>
            <a:off x="10400744" y="3376246"/>
            <a:ext cx="1556796" cy="646331"/>
          </a:xfrm>
          <a:prstGeom prst="rect">
            <a:avLst/>
          </a:prstGeom>
          <a:noFill/>
        </p:spPr>
        <p:txBody>
          <a:bodyPr wrap="square" rtlCol="0">
            <a:spAutoFit/>
          </a:bodyPr>
          <a:lstStyle/>
          <a:p>
            <a:r>
              <a:rPr lang="fr-FR" dirty="0"/>
              <a:t>Total-Exxon Area 2</a:t>
            </a:r>
          </a:p>
        </p:txBody>
      </p:sp>
      <p:cxnSp>
        <p:nvCxnSpPr>
          <p:cNvPr id="10" name="Connecteur droit avec flèche 9">
            <a:extLst>
              <a:ext uri="{FF2B5EF4-FFF2-40B4-BE49-F238E27FC236}">
                <a16:creationId xmlns:a16="http://schemas.microsoft.com/office/drawing/2014/main" id="{E30B9DAA-F000-440D-A23E-A774F3043633}"/>
              </a:ext>
            </a:extLst>
          </p:cNvPr>
          <p:cNvCxnSpPr>
            <a:cxnSpLocks/>
          </p:cNvCxnSpPr>
          <p:nvPr/>
        </p:nvCxnSpPr>
        <p:spPr>
          <a:xfrm>
            <a:off x="9805183" y="3756074"/>
            <a:ext cx="70338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550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FAD4F0-55D5-42F5-92A3-35FD7DCF8223}"/>
              </a:ext>
            </a:extLst>
          </p:cNvPr>
          <p:cNvSpPr>
            <a:spLocks noGrp="1"/>
          </p:cNvSpPr>
          <p:nvPr>
            <p:ph type="title"/>
          </p:nvPr>
        </p:nvSpPr>
        <p:spPr/>
        <p:txBody>
          <a:bodyPr/>
          <a:lstStyle/>
          <a:p>
            <a:r>
              <a:rPr lang="fr-FR" dirty="0"/>
              <a:t>Mexico Next </a:t>
            </a:r>
            <a:r>
              <a:rPr lang="fr-FR" dirty="0" err="1"/>
              <a:t>Deep</a:t>
            </a:r>
            <a:r>
              <a:rPr lang="fr-FR" dirty="0"/>
              <a:t> waters ( 2ndRound)</a:t>
            </a:r>
          </a:p>
        </p:txBody>
      </p:sp>
      <p:sp>
        <p:nvSpPr>
          <p:cNvPr id="3" name="Rectangle 2">
            <a:extLst>
              <a:ext uri="{FF2B5EF4-FFF2-40B4-BE49-F238E27FC236}">
                <a16:creationId xmlns:a16="http://schemas.microsoft.com/office/drawing/2014/main" id="{04C17CCD-7514-4D41-AAE8-3C5F036B0B39}"/>
              </a:ext>
            </a:extLst>
          </p:cNvPr>
          <p:cNvSpPr>
            <a:spLocks noChangeArrowheads="1"/>
          </p:cNvSpPr>
          <p:nvPr/>
        </p:nvSpPr>
        <p:spPr bwMode="auto">
          <a:xfrm>
            <a:off x="0" y="36350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4514B302-73E7-4854-BE5D-281DDAE9093B}"/>
              </a:ext>
            </a:extLst>
          </p:cNvPr>
          <p:cNvSpPr>
            <a:spLocks noChangeArrowheads="1"/>
          </p:cNvSpPr>
          <p:nvPr/>
        </p:nvSpPr>
        <p:spPr bwMode="auto">
          <a:xfrm>
            <a:off x="2" y="2447899"/>
            <a:ext cx="7251030" cy="32932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July 2017,Mexico's oil regulator, the</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National Hydrocarbons Commission</a:t>
            </a: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has set Jan. 31 2018 as the date for the next round of auctions for deep-water oil and gas tenders in the Gulf of Mexico.</a:t>
            </a:r>
            <a:endParaRPr kumimoji="0" lang="fr-FR" altLang="fr-FR"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The so-called</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2.4 auctions</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will offer 30 areas, of which 10 are in the Cordilleras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Mexicanas</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deepwater</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basin, 10 others in the Salina Basin, nine in the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Perdido</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Fold Belt off the U.S.-Mexico maritime border and one more in the Yucatan platform</a:t>
            </a: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a:t>
            </a:r>
            <a:endParaRPr kumimoji="0" lang="fr-FR" altLang="fr-FR"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The</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Cordilleras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Mexicanas</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deepwater</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basin</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is home to national oil </a:t>
            </a:r>
            <a:r>
              <a:rPr kumimoji="0" lang="en-US" altLang="fr-FR" sz="1600" b="0" i="0"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company</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Pemex's</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fr-FR" sz="1600" b="1" i="1"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Lakach</a:t>
            </a:r>
            <a:r>
              <a:rPr kumimoji="0" lang="en-US" altLang="fr-FR" sz="1600" b="1" i="1"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natural gas project</a:t>
            </a:r>
            <a:r>
              <a:rPr kumimoji="0" lang="en-US" altLang="fr-FR" sz="1600" b="0" i="0" u="none" strike="noStrike" cap="none" normalizeH="0" baseline="0" dirty="0">
                <a:ln>
                  <a:noFill/>
                </a:ln>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and located east of the Gulf Coast port of Veracruz.</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Cordilleras </a:t>
            </a:r>
            <a:r>
              <a:rPr kumimoji="0" lang="en-US" altLang="fr-FR" sz="1600" b="0" i="0" u="none" strike="noStrike" cap="none" normalizeH="0" baseline="0" dirty="0" err="1">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Mexicanas</a:t>
            </a:r>
            <a:r>
              <a:rPr kumimoji="0" lang="en-US" altLang="fr-FR" sz="1600" b="0" i="0" u="none" strike="noStrike" cap="none" normalizeH="0" baseline="0" dirty="0">
                <a:ln>
                  <a:noFill/>
                </a:ln>
                <a:solidFill>
                  <a:srgbClr val="666666"/>
                </a:solidFill>
                <a:effectLst/>
                <a:latin typeface="Verdana" panose="020B0604030504040204" pitchFamily="34" charset="0"/>
                <a:ea typeface="Times New Roman" panose="02020603050405020304" pitchFamily="18" charset="0"/>
                <a:cs typeface="Times New Roman" panose="02020603050405020304" pitchFamily="18" charset="0"/>
              </a:rPr>
              <a:t> is viewed by the oil and gas industry as having extensive untapped potential</a:t>
            </a:r>
            <a:r>
              <a:rPr kumimoji="0" lang="fr-FR" altLang="fr-FR" sz="1600" b="0" i="0" u="none" strike="noStrike" cap="none" normalizeH="0" baseline="0" dirty="0">
                <a:ln>
                  <a:noFill/>
                </a:ln>
                <a:solidFill>
                  <a:schemeClr val="tx1"/>
                </a:solidFill>
                <a:effectLst/>
              </a:rPr>
              <a:t> </a:t>
            </a:r>
            <a:endParaRPr kumimoji="0" lang="fr-FR" altLang="fr-FR" sz="1600" b="0" i="0" u="none" strike="noStrike" cap="none" normalizeH="0" baseline="0" dirty="0">
              <a:ln>
                <a:noFill/>
              </a:ln>
              <a:solidFill>
                <a:schemeClr val="tx1"/>
              </a:solidFill>
              <a:effectLst/>
              <a:latin typeface="Arial" panose="020B0604020202020204" pitchFamily="34" charset="0"/>
            </a:endParaRPr>
          </a:p>
        </p:txBody>
      </p:sp>
      <p:pic>
        <p:nvPicPr>
          <p:cNvPr id="6" name="Picture 2" descr="https://assets.geoexpro.com/uploads/efe14bc2-a625-4854-824e-2ef9fe246649/map800.jpg">
            <a:extLst>
              <a:ext uri="{FF2B5EF4-FFF2-40B4-BE49-F238E27FC236}">
                <a16:creationId xmlns:a16="http://schemas.microsoft.com/office/drawing/2014/main" id="{CC035285-58C3-46B9-A712-D2B94D7FEC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1032" y="1690688"/>
            <a:ext cx="4940967" cy="3732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023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C335F-7668-4F50-A108-9BED39C5F545}"/>
              </a:ext>
            </a:extLst>
          </p:cNvPr>
          <p:cNvSpPr>
            <a:spLocks noGrp="1"/>
          </p:cNvSpPr>
          <p:nvPr>
            <p:ph type="title"/>
          </p:nvPr>
        </p:nvSpPr>
        <p:spPr/>
        <p:txBody>
          <a:bodyPr/>
          <a:lstStyle/>
          <a:p>
            <a:r>
              <a:rPr lang="fr-FR" dirty="0"/>
              <a:t>Mexico DW 2</a:t>
            </a:r>
            <a:r>
              <a:rPr lang="fr-FR" baseline="30000" dirty="0"/>
              <a:t>nd</a:t>
            </a:r>
            <a:r>
              <a:rPr lang="fr-FR" dirty="0"/>
              <a:t> Round :30 blocks in </a:t>
            </a:r>
            <a:r>
              <a:rPr lang="fr-FR" dirty="0" err="1"/>
              <a:t>offer</a:t>
            </a:r>
            <a:endParaRPr lang="fr-FR" dirty="0"/>
          </a:p>
        </p:txBody>
      </p:sp>
      <p:pic>
        <p:nvPicPr>
          <p:cNvPr id="3" name="Image 2" descr="Photo - see caption">
            <a:extLst>
              <a:ext uri="{FF2B5EF4-FFF2-40B4-BE49-F238E27FC236}">
                <a16:creationId xmlns:a16="http://schemas.microsoft.com/office/drawing/2014/main" id="{343F4D51-748E-4F78-A723-649210C2AEC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26030" y="1597186"/>
            <a:ext cx="7139940" cy="5524500"/>
          </a:xfrm>
          <a:prstGeom prst="rect">
            <a:avLst/>
          </a:prstGeom>
          <a:noFill/>
          <a:ln>
            <a:noFill/>
          </a:ln>
        </p:spPr>
      </p:pic>
    </p:spTree>
    <p:extLst>
      <p:ext uri="{BB962C8B-B14F-4D97-AF65-F5344CB8AC3E}">
        <p14:creationId xmlns:p14="http://schemas.microsoft.com/office/powerpoint/2010/main" val="2561499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4AC565-3290-428B-9DA2-BAE2CFD4E381}"/>
              </a:ext>
            </a:extLst>
          </p:cNvPr>
          <p:cNvSpPr>
            <a:spLocks noGrp="1"/>
          </p:cNvSpPr>
          <p:nvPr>
            <p:ph type="title"/>
          </p:nvPr>
        </p:nvSpPr>
        <p:spPr/>
        <p:txBody>
          <a:bodyPr/>
          <a:lstStyle/>
          <a:p>
            <a:r>
              <a:rPr lang="fr-FR" dirty="0" err="1"/>
              <a:t>Around</a:t>
            </a:r>
            <a:r>
              <a:rPr lang="fr-FR" dirty="0"/>
              <a:t> </a:t>
            </a:r>
            <a:r>
              <a:rPr lang="fr-FR" dirty="0" err="1"/>
              <a:t>Lizza</a:t>
            </a:r>
            <a:r>
              <a:rPr lang="fr-FR" dirty="0"/>
              <a:t> : a </a:t>
            </a:r>
            <a:r>
              <a:rPr lang="fr-FR" dirty="0" err="1"/>
              <a:t>tremendous</a:t>
            </a:r>
            <a:r>
              <a:rPr lang="fr-FR" dirty="0"/>
              <a:t> new </a:t>
            </a:r>
            <a:r>
              <a:rPr lang="fr-FR" dirty="0" err="1"/>
              <a:t>acreage</a:t>
            </a:r>
            <a:r>
              <a:rPr lang="fr-FR" dirty="0"/>
              <a:t> </a:t>
            </a:r>
            <a:r>
              <a:rPr lang="fr-FR" dirty="0" err="1"/>
              <a:t>activity</a:t>
            </a:r>
            <a:endParaRPr lang="fr-FR" dirty="0"/>
          </a:p>
        </p:txBody>
      </p:sp>
      <p:sp>
        <p:nvSpPr>
          <p:cNvPr id="3" name="Rectangle 2">
            <a:extLst>
              <a:ext uri="{FF2B5EF4-FFF2-40B4-BE49-F238E27FC236}">
                <a16:creationId xmlns:a16="http://schemas.microsoft.com/office/drawing/2014/main" id="{F9A35E34-43B7-4F5A-AC99-FAA253E8E7B2}"/>
              </a:ext>
            </a:extLst>
          </p:cNvPr>
          <p:cNvSpPr/>
          <p:nvPr/>
        </p:nvSpPr>
        <p:spPr>
          <a:xfrm>
            <a:off x="7831570" y="4030395"/>
            <a:ext cx="4397422" cy="923330"/>
          </a:xfrm>
          <a:prstGeom prst="rect">
            <a:avLst/>
          </a:prstGeom>
          <a:ln>
            <a:solidFill>
              <a:srgbClr val="FF0000"/>
            </a:solidFill>
          </a:ln>
        </p:spPr>
        <p:txBody>
          <a:bodyPr wrap="none">
            <a:spAutoFit/>
          </a:bodyPr>
          <a:lstStyle/>
          <a:p>
            <a:r>
              <a:rPr lang="fr-FR" dirty="0"/>
              <a:t>CANJE Block</a:t>
            </a:r>
          </a:p>
          <a:p>
            <a:r>
              <a:rPr lang="fr-FR" dirty="0"/>
              <a:t>EXXON (35 %)-JHI (40 %)-</a:t>
            </a:r>
            <a:r>
              <a:rPr lang="fr-FR" dirty="0" err="1"/>
              <a:t>Mid</a:t>
            </a:r>
            <a:r>
              <a:rPr lang="fr-FR" dirty="0"/>
              <a:t> Atlantic (25 %)-</a:t>
            </a:r>
          </a:p>
          <a:p>
            <a:r>
              <a:rPr lang="fr-FR" dirty="0"/>
              <a:t>7700 </a:t>
            </a:r>
            <a:r>
              <a:rPr lang="fr-FR" dirty="0" err="1"/>
              <a:t>sqkm</a:t>
            </a:r>
            <a:r>
              <a:rPr lang="fr-FR" dirty="0"/>
              <a:t> 3D SEISMICS shot by </a:t>
            </a:r>
            <a:r>
              <a:rPr lang="fr-FR" dirty="0" err="1"/>
              <a:t>Polarcus</a:t>
            </a:r>
            <a:endParaRPr lang="fr-FR" dirty="0"/>
          </a:p>
        </p:txBody>
      </p:sp>
      <p:sp>
        <p:nvSpPr>
          <p:cNvPr id="6" name="ZoneTexte 5">
            <a:extLst>
              <a:ext uri="{FF2B5EF4-FFF2-40B4-BE49-F238E27FC236}">
                <a16:creationId xmlns:a16="http://schemas.microsoft.com/office/drawing/2014/main" id="{9447628C-0638-4F4D-A38A-1EC3D7A3991A}"/>
              </a:ext>
            </a:extLst>
          </p:cNvPr>
          <p:cNvSpPr txBox="1"/>
          <p:nvPr/>
        </p:nvSpPr>
        <p:spPr>
          <a:xfrm>
            <a:off x="8060788" y="5253664"/>
            <a:ext cx="3896750" cy="1200329"/>
          </a:xfrm>
          <a:prstGeom prst="rect">
            <a:avLst/>
          </a:prstGeom>
          <a:noFill/>
          <a:ln w="57150">
            <a:solidFill>
              <a:srgbClr val="0070C0"/>
            </a:solidFill>
          </a:ln>
        </p:spPr>
        <p:txBody>
          <a:bodyPr wrap="square" rtlCol="0">
            <a:spAutoFit/>
          </a:bodyPr>
          <a:lstStyle/>
          <a:p>
            <a:r>
              <a:rPr lang="fr-FR" dirty="0" err="1"/>
              <a:t>Tullow</a:t>
            </a:r>
            <a:r>
              <a:rPr lang="fr-FR" dirty="0"/>
              <a:t> </a:t>
            </a:r>
            <a:r>
              <a:rPr lang="fr-FR" dirty="0" err="1"/>
              <a:t>Oil</a:t>
            </a:r>
            <a:r>
              <a:rPr lang="fr-FR" dirty="0"/>
              <a:t> (op, 60%) : 2500 </a:t>
            </a:r>
            <a:r>
              <a:rPr lang="fr-FR" dirty="0" err="1"/>
              <a:t>sqkm</a:t>
            </a:r>
            <a:r>
              <a:rPr lang="fr-FR" dirty="0"/>
              <a:t> Western 3D Campaign in </a:t>
            </a:r>
            <a:r>
              <a:rPr lang="fr-FR" dirty="0" err="1"/>
              <a:t>progress</a:t>
            </a:r>
            <a:endParaRPr lang="fr-FR" dirty="0"/>
          </a:p>
          <a:p>
            <a:r>
              <a:rPr lang="fr-FR" dirty="0"/>
              <a:t>Platform : SNE </a:t>
            </a:r>
            <a:r>
              <a:rPr lang="fr-FR" dirty="0" err="1"/>
              <a:t>Senegal</a:t>
            </a:r>
            <a:r>
              <a:rPr lang="fr-FR" dirty="0"/>
              <a:t> Type ?</a:t>
            </a:r>
          </a:p>
          <a:p>
            <a:r>
              <a:rPr lang="fr-FR" b="1" dirty="0"/>
              <a:t>TOTAL </a:t>
            </a:r>
            <a:r>
              <a:rPr lang="fr-FR" b="1" dirty="0" err="1"/>
              <a:t>farms</a:t>
            </a:r>
            <a:r>
              <a:rPr lang="fr-FR" b="1" dirty="0"/>
              <a:t> in 25 % </a:t>
            </a:r>
            <a:r>
              <a:rPr lang="fr-FR" b="1" dirty="0" err="1"/>
              <a:t>from</a:t>
            </a:r>
            <a:r>
              <a:rPr lang="fr-FR" b="1" dirty="0"/>
              <a:t> Eco Atlantic</a:t>
            </a:r>
          </a:p>
        </p:txBody>
      </p:sp>
      <p:pic>
        <p:nvPicPr>
          <p:cNvPr id="9" name="Image 8">
            <a:extLst>
              <a:ext uri="{FF2B5EF4-FFF2-40B4-BE49-F238E27FC236}">
                <a16:creationId xmlns:a16="http://schemas.microsoft.com/office/drawing/2014/main" id="{32944262-FF9F-47A4-BA3E-F07061BE171B}"/>
              </a:ext>
            </a:extLst>
          </p:cNvPr>
          <p:cNvPicPr>
            <a:picLocks noChangeAspect="1"/>
          </p:cNvPicPr>
          <p:nvPr/>
        </p:nvPicPr>
        <p:blipFill>
          <a:blip r:embed="rId2"/>
          <a:stretch>
            <a:fillRect/>
          </a:stretch>
        </p:blipFill>
        <p:spPr>
          <a:xfrm>
            <a:off x="140352" y="1654534"/>
            <a:ext cx="7325236" cy="5011969"/>
          </a:xfrm>
          <a:prstGeom prst="rect">
            <a:avLst/>
          </a:prstGeom>
        </p:spPr>
      </p:pic>
      <p:cxnSp>
        <p:nvCxnSpPr>
          <p:cNvPr id="12" name="Connecteur droit avec flèche 11">
            <a:extLst>
              <a:ext uri="{FF2B5EF4-FFF2-40B4-BE49-F238E27FC236}">
                <a16:creationId xmlns:a16="http://schemas.microsoft.com/office/drawing/2014/main" id="{780FBE9C-98CB-4411-B503-91112260C1A3}"/>
              </a:ext>
            </a:extLst>
          </p:cNvPr>
          <p:cNvCxnSpPr>
            <a:cxnSpLocks/>
          </p:cNvCxnSpPr>
          <p:nvPr/>
        </p:nvCxnSpPr>
        <p:spPr>
          <a:xfrm flipH="1" flipV="1">
            <a:off x="2996418" y="4234375"/>
            <a:ext cx="5064370" cy="11397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41671DA0-0570-4F84-9DF2-44BD19A768C8}"/>
              </a:ext>
            </a:extLst>
          </p:cNvPr>
          <p:cNvCxnSpPr>
            <a:cxnSpLocks/>
            <a:stCxn id="3" idx="1"/>
          </p:cNvCxnSpPr>
          <p:nvPr/>
        </p:nvCxnSpPr>
        <p:spPr>
          <a:xfrm flipH="1" flipV="1">
            <a:off x="4135902" y="3643532"/>
            <a:ext cx="3695668" cy="84852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F906D537-9035-4439-ADE3-068FA5E9476A}"/>
              </a:ext>
            </a:extLst>
          </p:cNvPr>
          <p:cNvSpPr txBox="1"/>
          <p:nvPr/>
        </p:nvSpPr>
        <p:spPr>
          <a:xfrm>
            <a:off x="8012662" y="2851911"/>
            <a:ext cx="3896750" cy="923330"/>
          </a:xfrm>
          <a:prstGeom prst="rect">
            <a:avLst/>
          </a:prstGeom>
          <a:noFill/>
          <a:ln>
            <a:solidFill>
              <a:srgbClr val="FFC000"/>
            </a:solidFill>
          </a:ln>
        </p:spPr>
        <p:txBody>
          <a:bodyPr wrap="square" rtlCol="0">
            <a:spAutoFit/>
          </a:bodyPr>
          <a:lstStyle/>
          <a:p>
            <a:r>
              <a:rPr lang="fr-FR" dirty="0"/>
              <a:t>KAITEUR Block</a:t>
            </a:r>
          </a:p>
          <a:p>
            <a:r>
              <a:rPr lang="fr-FR" dirty="0"/>
              <a:t>EXXON 50%- Ratio Energy 50%</a:t>
            </a:r>
          </a:p>
          <a:p>
            <a:r>
              <a:rPr lang="fr-FR" dirty="0"/>
              <a:t>5000 </a:t>
            </a:r>
            <a:r>
              <a:rPr lang="fr-FR" dirty="0" err="1"/>
              <a:t>sqkm</a:t>
            </a:r>
            <a:r>
              <a:rPr lang="fr-FR" dirty="0"/>
              <a:t> 3D Campaign by </a:t>
            </a:r>
            <a:r>
              <a:rPr lang="fr-FR" dirty="0" err="1"/>
              <a:t>Polarcus</a:t>
            </a:r>
            <a:r>
              <a:rPr lang="fr-FR" dirty="0"/>
              <a:t>  </a:t>
            </a:r>
          </a:p>
        </p:txBody>
      </p:sp>
      <p:cxnSp>
        <p:nvCxnSpPr>
          <p:cNvPr id="17" name="Connecteur droit avec flèche 16">
            <a:extLst>
              <a:ext uri="{FF2B5EF4-FFF2-40B4-BE49-F238E27FC236}">
                <a16:creationId xmlns:a16="http://schemas.microsoft.com/office/drawing/2014/main" id="{81B17D91-3D32-4EB8-923B-2D0D01FB5C50}"/>
              </a:ext>
            </a:extLst>
          </p:cNvPr>
          <p:cNvCxnSpPr>
            <a:cxnSpLocks/>
          </p:cNvCxnSpPr>
          <p:nvPr/>
        </p:nvCxnSpPr>
        <p:spPr>
          <a:xfrm flipH="1" flipV="1">
            <a:off x="3474720" y="3005070"/>
            <a:ext cx="4586068" cy="48548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BD19F317-B12C-41D3-B3F1-166B353EDA9B}"/>
              </a:ext>
            </a:extLst>
          </p:cNvPr>
          <p:cNvSpPr txBox="1"/>
          <p:nvPr/>
        </p:nvSpPr>
        <p:spPr>
          <a:xfrm>
            <a:off x="8060788" y="1416680"/>
            <a:ext cx="3896750" cy="1200329"/>
          </a:xfrm>
          <a:prstGeom prst="rect">
            <a:avLst/>
          </a:prstGeom>
          <a:noFill/>
          <a:ln w="57150">
            <a:solidFill>
              <a:schemeClr val="accent1"/>
            </a:solidFill>
          </a:ln>
        </p:spPr>
        <p:txBody>
          <a:bodyPr wrap="square" rtlCol="0">
            <a:spAutoFit/>
          </a:bodyPr>
          <a:lstStyle/>
          <a:p>
            <a:r>
              <a:rPr lang="fr-FR" b="1" dirty="0"/>
              <a:t>Block 59</a:t>
            </a:r>
          </a:p>
          <a:p>
            <a:r>
              <a:rPr lang="fr-FR" b="1" dirty="0"/>
              <a:t>Exxon (op, 33%), </a:t>
            </a:r>
            <a:r>
              <a:rPr lang="fr-FR" b="1" dirty="0" err="1"/>
              <a:t>Statoil</a:t>
            </a:r>
            <a:r>
              <a:rPr lang="fr-FR" b="1" dirty="0"/>
              <a:t> (33%) and Hess (33%) enter in Surinam ; </a:t>
            </a:r>
            <a:r>
              <a:rPr lang="fr-FR" b="1" dirty="0" err="1"/>
              <a:t>wd</a:t>
            </a:r>
            <a:r>
              <a:rPr lang="fr-FR" b="1" dirty="0"/>
              <a:t> : 2000 to 3500 m !</a:t>
            </a:r>
          </a:p>
        </p:txBody>
      </p:sp>
      <p:cxnSp>
        <p:nvCxnSpPr>
          <p:cNvPr id="13" name="Connecteur droit avec flèche 12">
            <a:extLst>
              <a:ext uri="{FF2B5EF4-FFF2-40B4-BE49-F238E27FC236}">
                <a16:creationId xmlns:a16="http://schemas.microsoft.com/office/drawing/2014/main" id="{9916CB5B-EA10-466D-BF58-C3D60E17BD5C}"/>
              </a:ext>
            </a:extLst>
          </p:cNvPr>
          <p:cNvCxnSpPr>
            <a:stCxn id="4" idx="1"/>
          </p:cNvCxnSpPr>
          <p:nvPr/>
        </p:nvCxnSpPr>
        <p:spPr>
          <a:xfrm flipH="1">
            <a:off x="4732421" y="2016845"/>
            <a:ext cx="3328367" cy="98822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253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BC089-0EE3-408C-BB8E-74B6E4FD3950}"/>
              </a:ext>
            </a:extLst>
          </p:cNvPr>
          <p:cNvSpPr>
            <a:spLocks noGrp="1"/>
          </p:cNvSpPr>
          <p:nvPr>
            <p:ph type="title"/>
          </p:nvPr>
        </p:nvSpPr>
        <p:spPr>
          <a:xfrm>
            <a:off x="6950241" y="365125"/>
            <a:ext cx="5177591" cy="1325563"/>
          </a:xfrm>
        </p:spPr>
        <p:txBody>
          <a:bodyPr/>
          <a:lstStyle/>
          <a:p>
            <a:r>
              <a:rPr lang="fr-FR" dirty="0"/>
              <a:t>BRAZIL 14th Round</a:t>
            </a:r>
          </a:p>
        </p:txBody>
      </p:sp>
      <p:pic>
        <p:nvPicPr>
          <p:cNvPr id="1026" name="Picture 2" descr="http://assets.geoexpro.com/uploads/a05626a7-6c93-462b-861c-a9f4f5542b29/map800.jpg">
            <a:extLst>
              <a:ext uri="{FF2B5EF4-FFF2-40B4-BE49-F238E27FC236}">
                <a16:creationId xmlns:a16="http://schemas.microsoft.com/office/drawing/2014/main" id="{5D247445-0E48-41AF-B8C0-BF718BB66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0242" y="1690688"/>
            <a:ext cx="4916906" cy="516731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D30B3FE-0E76-4FF1-8EAE-E7E3166F1691}"/>
              </a:ext>
            </a:extLst>
          </p:cNvPr>
          <p:cNvSpPr/>
          <p:nvPr/>
        </p:nvSpPr>
        <p:spPr>
          <a:xfrm>
            <a:off x="705852" y="556149"/>
            <a:ext cx="6096000" cy="7571303"/>
          </a:xfrm>
          <a:prstGeom prst="rect">
            <a:avLst/>
          </a:prstGeom>
        </p:spPr>
        <p:txBody>
          <a:bodyPr>
            <a:spAutoFit/>
          </a:bodyPr>
          <a:lstStyle/>
          <a:p>
            <a:r>
              <a:rPr lang="en-US" dirty="0">
                <a:solidFill>
                  <a:srgbClr val="333333"/>
                </a:solidFill>
                <a:latin typeface="Karla"/>
              </a:rPr>
              <a:t>The</a:t>
            </a:r>
            <a:r>
              <a:rPr lang="en-US" b="1" dirty="0">
                <a:solidFill>
                  <a:srgbClr val="333333"/>
                </a:solidFill>
                <a:latin typeface="Karla"/>
              </a:rPr>
              <a:t> Brazilian Government</a:t>
            </a:r>
            <a:r>
              <a:rPr lang="en-US" dirty="0">
                <a:solidFill>
                  <a:srgbClr val="333333"/>
                </a:solidFill>
                <a:latin typeface="Karla"/>
              </a:rPr>
              <a:t> has recently confirmed the blocks to be offered in the </a:t>
            </a:r>
            <a:r>
              <a:rPr lang="en-US" b="1" dirty="0">
                <a:solidFill>
                  <a:srgbClr val="333333"/>
                </a:solidFill>
                <a:latin typeface="Karla"/>
              </a:rPr>
              <a:t>14th Exploration Round</a:t>
            </a:r>
            <a:r>
              <a:rPr lang="en-US" dirty="0">
                <a:solidFill>
                  <a:srgbClr val="333333"/>
                </a:solidFill>
                <a:latin typeface="Karla"/>
              </a:rPr>
              <a:t> and proposed areas for the  </a:t>
            </a:r>
            <a:r>
              <a:rPr lang="en-US" b="1" dirty="0">
                <a:latin typeface="Karla"/>
              </a:rPr>
              <a:t>2</a:t>
            </a:r>
            <a:r>
              <a:rPr lang="en-US" b="1" baseline="30000" dirty="0">
                <a:latin typeface="Karla"/>
              </a:rPr>
              <a:t>nd</a:t>
            </a:r>
            <a:r>
              <a:rPr lang="en-US" dirty="0">
                <a:latin typeface="Karla"/>
              </a:rPr>
              <a:t> </a:t>
            </a:r>
            <a:r>
              <a:rPr lang="en-US" dirty="0">
                <a:solidFill>
                  <a:srgbClr val="333333"/>
                </a:solidFill>
                <a:latin typeface="Karla"/>
              </a:rPr>
              <a:t>and </a:t>
            </a:r>
            <a:r>
              <a:rPr lang="en-US" b="1" dirty="0">
                <a:solidFill>
                  <a:srgbClr val="333333"/>
                </a:solidFill>
                <a:latin typeface="Karla"/>
              </a:rPr>
              <a:t>3rd Production Sharing (Pre-Salt) Round</a:t>
            </a:r>
            <a:r>
              <a:rPr lang="en-US" dirty="0">
                <a:solidFill>
                  <a:srgbClr val="333333"/>
                </a:solidFill>
                <a:latin typeface="Karla"/>
              </a:rPr>
              <a:t> in  September and October 2017. </a:t>
            </a:r>
          </a:p>
          <a:p>
            <a:endParaRPr lang="en-US" dirty="0">
              <a:solidFill>
                <a:srgbClr val="333333"/>
              </a:solidFill>
              <a:latin typeface="Karla"/>
            </a:endParaRPr>
          </a:p>
          <a:p>
            <a:r>
              <a:rPr lang="en-US" dirty="0">
                <a:solidFill>
                  <a:srgbClr val="333333"/>
                </a:solidFill>
                <a:latin typeface="Karla"/>
              </a:rPr>
              <a:t>Four large attractive areas have been marked for this </a:t>
            </a:r>
            <a:r>
              <a:rPr lang="en-US" b="1" dirty="0">
                <a:solidFill>
                  <a:srgbClr val="333333"/>
                </a:solidFill>
                <a:latin typeface="Karla"/>
              </a:rPr>
              <a:t>Production Sharing Round</a:t>
            </a:r>
            <a:r>
              <a:rPr lang="en-US" dirty="0">
                <a:solidFill>
                  <a:srgbClr val="333333"/>
                </a:solidFill>
                <a:latin typeface="Karla"/>
              </a:rPr>
              <a:t>, where carbonate reservoirs are expected and large structural highs present. Four DRO (</a:t>
            </a:r>
            <a:r>
              <a:rPr lang="en-US" dirty="0" err="1">
                <a:solidFill>
                  <a:srgbClr val="333333"/>
                </a:solidFill>
                <a:latin typeface="Karla"/>
              </a:rPr>
              <a:t>Gato</a:t>
            </a:r>
            <a:r>
              <a:rPr lang="en-US" dirty="0">
                <a:solidFill>
                  <a:srgbClr val="333333"/>
                </a:solidFill>
                <a:latin typeface="Karla"/>
              </a:rPr>
              <a:t> de Mato, </a:t>
            </a:r>
            <a:r>
              <a:rPr lang="en-US" dirty="0" err="1">
                <a:solidFill>
                  <a:srgbClr val="333333"/>
                </a:solidFill>
                <a:latin typeface="Karla"/>
              </a:rPr>
              <a:t>Carcara</a:t>
            </a:r>
            <a:r>
              <a:rPr lang="en-US" dirty="0">
                <a:solidFill>
                  <a:srgbClr val="333333"/>
                </a:solidFill>
                <a:latin typeface="Karla"/>
              </a:rPr>
              <a:t>, </a:t>
            </a:r>
            <a:r>
              <a:rPr lang="en-US" dirty="0" err="1">
                <a:solidFill>
                  <a:srgbClr val="333333"/>
                </a:solidFill>
                <a:latin typeface="Karla"/>
              </a:rPr>
              <a:t>Sapinghao</a:t>
            </a:r>
            <a:r>
              <a:rPr lang="en-US" dirty="0">
                <a:solidFill>
                  <a:srgbClr val="333333"/>
                </a:solidFill>
                <a:latin typeface="Karla"/>
              </a:rPr>
              <a:t>, </a:t>
            </a:r>
            <a:r>
              <a:rPr lang="en-US" dirty="0" err="1">
                <a:solidFill>
                  <a:srgbClr val="333333"/>
                </a:solidFill>
                <a:latin typeface="Karla"/>
              </a:rPr>
              <a:t>Tartaruga</a:t>
            </a:r>
            <a:r>
              <a:rPr lang="en-US" dirty="0">
                <a:solidFill>
                  <a:srgbClr val="333333"/>
                </a:solidFill>
                <a:latin typeface="Karla"/>
              </a:rPr>
              <a:t> Verde) and 4 </a:t>
            </a:r>
            <a:r>
              <a:rPr lang="en-US" dirty="0" err="1">
                <a:solidFill>
                  <a:srgbClr val="333333"/>
                </a:solidFill>
                <a:latin typeface="Karla"/>
              </a:rPr>
              <a:t>explo</a:t>
            </a:r>
            <a:r>
              <a:rPr lang="en-US" dirty="0">
                <a:solidFill>
                  <a:srgbClr val="333333"/>
                </a:solidFill>
                <a:latin typeface="Karla"/>
              </a:rPr>
              <a:t> blocs (Alto Cabo Frio Oeste, Central, Pau-</a:t>
            </a:r>
            <a:r>
              <a:rPr lang="en-US" dirty="0" err="1">
                <a:solidFill>
                  <a:srgbClr val="333333"/>
                </a:solidFill>
                <a:latin typeface="Karla"/>
              </a:rPr>
              <a:t>Brasil</a:t>
            </a:r>
            <a:r>
              <a:rPr lang="en-US" dirty="0">
                <a:solidFill>
                  <a:srgbClr val="333333"/>
                </a:solidFill>
                <a:latin typeface="Karla"/>
              </a:rPr>
              <a:t> and </a:t>
            </a:r>
            <a:r>
              <a:rPr lang="en-US" dirty="0" err="1">
                <a:solidFill>
                  <a:srgbClr val="333333"/>
                </a:solidFill>
                <a:latin typeface="Karla"/>
              </a:rPr>
              <a:t>Peroba</a:t>
            </a:r>
            <a:r>
              <a:rPr lang="en-US" dirty="0">
                <a:solidFill>
                  <a:srgbClr val="333333"/>
                </a:solidFill>
                <a:latin typeface="Karla"/>
              </a:rPr>
              <a:t>) </a:t>
            </a:r>
            <a:br>
              <a:rPr lang="en-US" dirty="0"/>
            </a:br>
            <a:br>
              <a:rPr lang="en-US" dirty="0"/>
            </a:br>
            <a:r>
              <a:rPr lang="en-US" dirty="0">
                <a:solidFill>
                  <a:srgbClr val="333333"/>
                </a:solidFill>
                <a:latin typeface="Karla"/>
              </a:rPr>
              <a:t>The </a:t>
            </a:r>
            <a:r>
              <a:rPr lang="en-US" b="1" dirty="0">
                <a:solidFill>
                  <a:srgbClr val="333333"/>
                </a:solidFill>
                <a:latin typeface="Karla"/>
              </a:rPr>
              <a:t>Exploration Round 14 offshore blocks </a:t>
            </a:r>
            <a:r>
              <a:rPr lang="en-US" dirty="0">
                <a:solidFill>
                  <a:srgbClr val="333333"/>
                </a:solidFill>
                <a:latin typeface="Karla"/>
              </a:rPr>
              <a:t>are situated in the Pelotas, Santos, Campos, </a:t>
            </a:r>
            <a:r>
              <a:rPr lang="en-US" dirty="0" err="1">
                <a:solidFill>
                  <a:srgbClr val="333333"/>
                </a:solidFill>
                <a:latin typeface="Karla"/>
              </a:rPr>
              <a:t>Espírito</a:t>
            </a:r>
            <a:r>
              <a:rPr lang="en-US" dirty="0">
                <a:solidFill>
                  <a:srgbClr val="333333"/>
                </a:solidFill>
                <a:latin typeface="Karla"/>
              </a:rPr>
              <a:t>-Santo and Sergipe-Alagoas Basins. The Santos blocks are mainly located in the </a:t>
            </a:r>
            <a:r>
              <a:rPr lang="en-US" dirty="0" err="1">
                <a:solidFill>
                  <a:srgbClr val="333333"/>
                </a:solidFill>
                <a:latin typeface="Karla"/>
              </a:rPr>
              <a:t>shelfal</a:t>
            </a:r>
            <a:r>
              <a:rPr lang="en-US" dirty="0">
                <a:solidFill>
                  <a:srgbClr val="333333"/>
                </a:solidFill>
                <a:latin typeface="Karla"/>
              </a:rPr>
              <a:t> area, and several oil fields have recently been discovered nearby. The Pelotas blocks are frontier terrain with no wells drilled in this part of the basin. All the other </a:t>
            </a:r>
            <a:r>
              <a:rPr lang="en-US" dirty="0" err="1">
                <a:solidFill>
                  <a:srgbClr val="333333"/>
                </a:solidFill>
                <a:latin typeface="Karla"/>
              </a:rPr>
              <a:t>deepwater</a:t>
            </a:r>
            <a:r>
              <a:rPr lang="en-US" dirty="0">
                <a:solidFill>
                  <a:srgbClr val="333333"/>
                </a:solidFill>
                <a:latin typeface="Karla"/>
              </a:rPr>
              <a:t>(&gt;2,000m) blocks are located downdip from major oilfields, where turbidite sandstone reservoirs can be expected in potential stratigraphic and structural traps.</a:t>
            </a:r>
            <a:br>
              <a:rPr lang="en-US" dirty="0"/>
            </a:br>
            <a:br>
              <a:rPr lang="en-US" dirty="0"/>
            </a:br>
            <a:r>
              <a:rPr lang="en-US" dirty="0">
                <a:solidFill>
                  <a:srgbClr val="333333"/>
                </a:solidFill>
                <a:latin typeface="Karla"/>
              </a:rPr>
              <a:t>The government has reduced the local exploration cost content to 50%, and Petrobras no longer has an exclusive right to participate in the Pre-Salt blocks. These highly significant legislative changes and the attractive array of offered blocks will surely lead to a resurgence in Brazilian exploration in the next three years.</a:t>
            </a:r>
            <a:endParaRPr lang="fr-FR" dirty="0"/>
          </a:p>
        </p:txBody>
      </p:sp>
    </p:spTree>
    <p:extLst>
      <p:ext uri="{BB962C8B-B14F-4D97-AF65-F5344CB8AC3E}">
        <p14:creationId xmlns:p14="http://schemas.microsoft.com/office/powerpoint/2010/main" val="2269959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EC1F1C-7EC4-4AC3-8EEF-F6D46C12A2E2}"/>
              </a:ext>
            </a:extLst>
          </p:cNvPr>
          <p:cNvSpPr>
            <a:spLocks noGrp="1"/>
          </p:cNvSpPr>
          <p:nvPr>
            <p:ph type="title"/>
          </p:nvPr>
        </p:nvSpPr>
        <p:spPr/>
        <p:txBody>
          <a:bodyPr/>
          <a:lstStyle/>
          <a:p>
            <a:r>
              <a:rPr lang="fr-FR" dirty="0"/>
              <a:t>BRAZIL 14th exploration round </a:t>
            </a:r>
            <a:r>
              <a:rPr lang="fr-FR" dirty="0" err="1"/>
              <a:t>results</a:t>
            </a:r>
            <a:r>
              <a:rPr lang="fr-FR" dirty="0"/>
              <a:t> (09/27/2017)</a:t>
            </a:r>
          </a:p>
        </p:txBody>
      </p:sp>
      <p:sp>
        <p:nvSpPr>
          <p:cNvPr id="3" name="ZoneTexte 2">
            <a:extLst>
              <a:ext uri="{FF2B5EF4-FFF2-40B4-BE49-F238E27FC236}">
                <a16:creationId xmlns:a16="http://schemas.microsoft.com/office/drawing/2014/main" id="{DED634E9-BED0-4105-870B-7CA875FE6E66}"/>
              </a:ext>
            </a:extLst>
          </p:cNvPr>
          <p:cNvSpPr txBox="1"/>
          <p:nvPr/>
        </p:nvSpPr>
        <p:spPr>
          <a:xfrm>
            <a:off x="449180" y="2374232"/>
            <a:ext cx="7363326" cy="4154984"/>
          </a:xfrm>
          <a:prstGeom prst="rect">
            <a:avLst/>
          </a:prstGeom>
          <a:noFill/>
        </p:spPr>
        <p:txBody>
          <a:bodyPr wrap="square" rtlCol="0">
            <a:spAutoFit/>
          </a:bodyPr>
          <a:lstStyle/>
          <a:p>
            <a:r>
              <a:rPr lang="fr-FR" sz="2400" dirty="0"/>
              <a:t>Very important </a:t>
            </a:r>
            <a:r>
              <a:rPr lang="fr-FR" sz="2400" dirty="0" err="1"/>
              <a:t>sucess</a:t>
            </a:r>
            <a:r>
              <a:rPr lang="fr-FR" sz="2400" dirty="0"/>
              <a:t> </a:t>
            </a:r>
            <a:r>
              <a:rPr lang="fr-FR" sz="2400" dirty="0" err="1"/>
              <a:t>with</a:t>
            </a:r>
            <a:r>
              <a:rPr lang="fr-FR" sz="2400" dirty="0"/>
              <a:t> </a:t>
            </a:r>
            <a:r>
              <a:rPr lang="fr-FR" sz="2400" dirty="0" err="1"/>
              <a:t>largest</a:t>
            </a:r>
            <a:r>
              <a:rPr lang="fr-FR" sz="2400" dirty="0"/>
              <a:t> total signature bonus in the Brazil </a:t>
            </a:r>
            <a:r>
              <a:rPr lang="fr-FR" sz="2400" dirty="0" err="1"/>
              <a:t>history</a:t>
            </a:r>
            <a:r>
              <a:rPr lang="fr-FR" sz="2400" dirty="0"/>
              <a:t> : 1,3 G$ and </a:t>
            </a:r>
            <a:r>
              <a:rPr lang="fr-FR" sz="2400" dirty="0" err="1"/>
              <a:t>above</a:t>
            </a:r>
            <a:r>
              <a:rPr lang="fr-FR" sz="2400" dirty="0"/>
              <a:t> all the </a:t>
            </a:r>
            <a:r>
              <a:rPr lang="fr-FR" sz="2400" dirty="0" err="1"/>
              <a:t>largest</a:t>
            </a:r>
            <a:r>
              <a:rPr lang="fr-FR" sz="2400" dirty="0"/>
              <a:t> single one : 700 M$ for </a:t>
            </a:r>
            <a:r>
              <a:rPr lang="fr-FR" sz="2400" dirty="0">
                <a:solidFill>
                  <a:srgbClr val="FF0000"/>
                </a:solidFill>
              </a:rPr>
              <a:t>CM-346 for Exxon and Petrobras, </a:t>
            </a:r>
          </a:p>
          <a:p>
            <a:r>
              <a:rPr lang="fr-FR" sz="2400" dirty="0">
                <a:solidFill>
                  <a:srgbClr val="FF0000"/>
                </a:solidFill>
              </a:rPr>
              <a:t>A large </a:t>
            </a:r>
            <a:r>
              <a:rPr lang="fr-FR" sz="2400" dirty="0" err="1">
                <a:solidFill>
                  <a:srgbClr val="FF0000"/>
                </a:solidFill>
              </a:rPr>
              <a:t>cooperation</a:t>
            </a:r>
            <a:r>
              <a:rPr lang="fr-FR" sz="2400" dirty="0">
                <a:solidFill>
                  <a:srgbClr val="FF0000"/>
                </a:solidFill>
              </a:rPr>
              <a:t> </a:t>
            </a:r>
            <a:r>
              <a:rPr lang="fr-FR" sz="2400" dirty="0" err="1">
                <a:solidFill>
                  <a:srgbClr val="FF0000"/>
                </a:solidFill>
              </a:rPr>
              <a:t>between</a:t>
            </a:r>
            <a:r>
              <a:rPr lang="fr-FR" sz="2400" dirty="0">
                <a:solidFill>
                  <a:srgbClr val="FF0000"/>
                </a:solidFill>
              </a:rPr>
              <a:t> Petrobras (</a:t>
            </a:r>
            <a:r>
              <a:rPr lang="fr-FR" sz="2400" dirty="0" err="1">
                <a:solidFill>
                  <a:srgbClr val="FF0000"/>
                </a:solidFill>
              </a:rPr>
              <a:t>operator</a:t>
            </a:r>
            <a:r>
              <a:rPr lang="fr-FR" sz="2400" dirty="0">
                <a:solidFill>
                  <a:srgbClr val="FF0000"/>
                </a:solidFill>
              </a:rPr>
              <a:t>) and Exxon (6 blocks in Campos) </a:t>
            </a:r>
          </a:p>
          <a:p>
            <a:r>
              <a:rPr lang="fr-FR" sz="2400" dirty="0">
                <a:solidFill>
                  <a:srgbClr val="FF0000"/>
                </a:solidFill>
              </a:rPr>
              <a:t>Exxon new </a:t>
            </a:r>
            <a:r>
              <a:rPr lang="fr-FR" sz="2400" dirty="0" err="1">
                <a:solidFill>
                  <a:srgbClr val="FF0000"/>
                </a:solidFill>
              </a:rPr>
              <a:t>comer</a:t>
            </a:r>
            <a:r>
              <a:rPr lang="fr-FR" sz="2400" dirty="0">
                <a:solidFill>
                  <a:srgbClr val="FF0000"/>
                </a:solidFill>
              </a:rPr>
              <a:t> ! In Brazil (and in exploration in South </a:t>
            </a:r>
            <a:r>
              <a:rPr lang="fr-FR" sz="2400" dirty="0" err="1">
                <a:solidFill>
                  <a:srgbClr val="FF0000"/>
                </a:solidFill>
              </a:rPr>
              <a:t>Americas</a:t>
            </a:r>
            <a:r>
              <a:rPr lang="fr-FR" sz="2400" dirty="0">
                <a:solidFill>
                  <a:srgbClr val="FF0000"/>
                </a:solidFill>
              </a:rPr>
              <a:t>)</a:t>
            </a:r>
          </a:p>
          <a:p>
            <a:r>
              <a:rPr lang="fr-FR" sz="2400" dirty="0"/>
              <a:t>37 blocks (8 basins) </a:t>
            </a:r>
            <a:r>
              <a:rPr lang="fr-FR" sz="2400" dirty="0" err="1"/>
              <a:t>acquired</a:t>
            </a:r>
            <a:r>
              <a:rPr lang="fr-FR" sz="2400" dirty="0"/>
              <a:t> by 17 </a:t>
            </a:r>
            <a:r>
              <a:rPr lang="fr-FR" sz="2400" dirty="0" err="1"/>
              <a:t>winning</a:t>
            </a:r>
            <a:r>
              <a:rPr lang="fr-FR" sz="2400" dirty="0"/>
              <a:t> compagnies</a:t>
            </a:r>
          </a:p>
          <a:p>
            <a:endParaRPr lang="fr-FR" sz="2400" dirty="0"/>
          </a:p>
          <a:p>
            <a:r>
              <a:rPr lang="fr-FR" sz="2400" dirty="0" err="1"/>
              <a:t>Expecting</a:t>
            </a:r>
            <a:r>
              <a:rPr lang="fr-FR" sz="2400" dirty="0"/>
              <a:t> a </a:t>
            </a:r>
            <a:r>
              <a:rPr lang="fr-FR" sz="2400" dirty="0" err="1"/>
              <a:t>highly</a:t>
            </a:r>
            <a:r>
              <a:rPr lang="fr-FR" sz="2400" dirty="0"/>
              <a:t> </a:t>
            </a:r>
            <a:r>
              <a:rPr lang="fr-FR" sz="2400" dirty="0" err="1"/>
              <a:t>competitive</a:t>
            </a:r>
            <a:r>
              <a:rPr lang="fr-FR" sz="2400" dirty="0"/>
              <a:t> </a:t>
            </a:r>
            <a:r>
              <a:rPr lang="fr-FR" sz="2400" dirty="0" err="1"/>
              <a:t>presalt</a:t>
            </a:r>
            <a:r>
              <a:rPr lang="fr-FR" sz="2400" dirty="0"/>
              <a:t> round end of </a:t>
            </a:r>
            <a:r>
              <a:rPr lang="fr-FR" sz="2400" dirty="0" err="1"/>
              <a:t>October</a:t>
            </a:r>
            <a:r>
              <a:rPr lang="fr-FR" sz="2400" dirty="0"/>
              <a:t> 2017 ! </a:t>
            </a:r>
          </a:p>
        </p:txBody>
      </p:sp>
      <p:pic>
        <p:nvPicPr>
          <p:cNvPr id="6" name="Image 5">
            <a:extLst>
              <a:ext uri="{FF2B5EF4-FFF2-40B4-BE49-F238E27FC236}">
                <a16:creationId xmlns:a16="http://schemas.microsoft.com/office/drawing/2014/main" id="{2F1BEE32-3180-4A42-B477-215DF52833E0}"/>
              </a:ext>
            </a:extLst>
          </p:cNvPr>
          <p:cNvPicPr>
            <a:picLocks noChangeAspect="1"/>
          </p:cNvPicPr>
          <p:nvPr/>
        </p:nvPicPr>
        <p:blipFill>
          <a:blip r:embed="rId2"/>
          <a:stretch>
            <a:fillRect/>
          </a:stretch>
        </p:blipFill>
        <p:spPr>
          <a:xfrm>
            <a:off x="8054389" y="2369720"/>
            <a:ext cx="3590925" cy="2952750"/>
          </a:xfrm>
          <a:prstGeom prst="rect">
            <a:avLst/>
          </a:prstGeom>
        </p:spPr>
      </p:pic>
      <p:sp>
        <p:nvSpPr>
          <p:cNvPr id="7" name="ZoneTexte 6">
            <a:extLst>
              <a:ext uri="{FF2B5EF4-FFF2-40B4-BE49-F238E27FC236}">
                <a16:creationId xmlns:a16="http://schemas.microsoft.com/office/drawing/2014/main" id="{9F0134C1-E56C-4E19-9329-BDC89C1BAFC8}"/>
              </a:ext>
            </a:extLst>
          </p:cNvPr>
          <p:cNvSpPr txBox="1"/>
          <p:nvPr/>
        </p:nvSpPr>
        <p:spPr>
          <a:xfrm>
            <a:off x="8599818" y="5499970"/>
            <a:ext cx="3299411" cy="369332"/>
          </a:xfrm>
          <a:prstGeom prst="rect">
            <a:avLst/>
          </a:prstGeom>
          <a:noFill/>
        </p:spPr>
        <p:txBody>
          <a:bodyPr wrap="square" rtlCol="0">
            <a:spAutoFit/>
          </a:bodyPr>
          <a:lstStyle/>
          <a:p>
            <a:r>
              <a:rPr lang="fr-FR" b="1" dirty="0"/>
              <a:t>Petrobras/Exxon association</a:t>
            </a:r>
          </a:p>
        </p:txBody>
      </p:sp>
    </p:spTree>
    <p:extLst>
      <p:ext uri="{BB962C8B-B14F-4D97-AF65-F5344CB8AC3E}">
        <p14:creationId xmlns:p14="http://schemas.microsoft.com/office/powerpoint/2010/main" val="944223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A9B63-7568-4360-97C0-8D3B1CF17B42}"/>
              </a:ext>
            </a:extLst>
          </p:cNvPr>
          <p:cNvSpPr>
            <a:spLocks noGrp="1"/>
          </p:cNvSpPr>
          <p:nvPr>
            <p:ph type="title"/>
          </p:nvPr>
        </p:nvSpPr>
        <p:spPr/>
        <p:txBody>
          <a:bodyPr/>
          <a:lstStyle/>
          <a:p>
            <a:r>
              <a:rPr lang="fr-FR" dirty="0" err="1"/>
              <a:t>Norway</a:t>
            </a:r>
            <a:r>
              <a:rPr lang="fr-FR" dirty="0"/>
              <a:t> : Barents </a:t>
            </a:r>
            <a:r>
              <a:rPr lang="fr-FR" dirty="0" err="1"/>
              <a:t>Sea</a:t>
            </a:r>
            <a:r>
              <a:rPr lang="fr-FR" dirty="0"/>
              <a:t> Round </a:t>
            </a:r>
            <a:r>
              <a:rPr lang="fr-FR" dirty="0" err="1"/>
              <a:t>under</a:t>
            </a:r>
            <a:r>
              <a:rPr lang="fr-FR" dirty="0"/>
              <a:t> </a:t>
            </a:r>
            <a:r>
              <a:rPr lang="fr-FR" dirty="0" err="1"/>
              <a:t>scrutiny</a:t>
            </a:r>
            <a:endParaRPr lang="fr-FR" dirty="0"/>
          </a:p>
        </p:txBody>
      </p:sp>
      <p:sp>
        <p:nvSpPr>
          <p:cNvPr id="3" name="Rectangle 2">
            <a:extLst>
              <a:ext uri="{FF2B5EF4-FFF2-40B4-BE49-F238E27FC236}">
                <a16:creationId xmlns:a16="http://schemas.microsoft.com/office/drawing/2014/main" id="{6C1F5195-350E-4A35-8FC3-120356E76B13}"/>
              </a:ext>
            </a:extLst>
          </p:cNvPr>
          <p:cNvSpPr/>
          <p:nvPr/>
        </p:nvSpPr>
        <p:spPr>
          <a:xfrm>
            <a:off x="1079500" y="830451"/>
            <a:ext cx="10769600" cy="5632311"/>
          </a:xfrm>
          <a:prstGeom prst="rect">
            <a:avLst/>
          </a:prstGeom>
        </p:spPr>
        <p:txBody>
          <a:bodyPr wrap="square">
            <a:spAutoFit/>
          </a:bodyPr>
          <a:lstStyle/>
          <a:p>
            <a:pPr lvl="0" eaLnBrk="0" fontAlgn="base" hangingPunct="0">
              <a:spcBef>
                <a:spcPct val="0"/>
              </a:spcBef>
              <a:spcAft>
                <a:spcPct val="0"/>
              </a:spcAft>
            </a:pPr>
            <a:endParaRPr lang="fr-FR" altLang="fr-FR" dirty="0">
              <a:solidFill>
                <a:srgbClr val="000000"/>
              </a:solidFill>
              <a:latin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fr-FR" altLang="fr-FR" dirty="0">
              <a:solidFill>
                <a:srgbClr val="000000"/>
              </a:solidFill>
              <a:latin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fr-FR" altLang="fr-FR" dirty="0">
              <a:solidFill>
                <a:srgbClr val="000000"/>
              </a:solidFill>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err="1">
                <a:solidFill>
                  <a:srgbClr val="000000"/>
                </a:solidFill>
                <a:latin typeface="Calibri" panose="020F0502020204030204" pitchFamily="34" charset="0"/>
                <a:cs typeface="Calibri" panose="020F0502020204030204" pitchFamily="34" charset="0"/>
              </a:rPr>
              <a:t>Norway</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is</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offering</a:t>
            </a:r>
            <a:r>
              <a:rPr lang="fr-FR" altLang="fr-FR" dirty="0">
                <a:solidFill>
                  <a:srgbClr val="000000"/>
                </a:solidFill>
                <a:latin typeface="Calibri" panose="020F0502020204030204" pitchFamily="34" charset="0"/>
                <a:cs typeface="Calibri" panose="020F0502020204030204" pitchFamily="34" charset="0"/>
              </a:rPr>
              <a:t> a record </a:t>
            </a:r>
            <a:r>
              <a:rPr lang="fr-FR" altLang="fr-FR" dirty="0" err="1">
                <a:solidFill>
                  <a:srgbClr val="000000"/>
                </a:solidFill>
                <a:latin typeface="Calibri" panose="020F0502020204030204" pitchFamily="34" charset="0"/>
                <a:cs typeface="Calibri" panose="020F0502020204030204" pitchFamily="34" charset="0"/>
              </a:rPr>
              <a:t>number</a:t>
            </a:r>
            <a:r>
              <a:rPr lang="fr-FR" altLang="fr-FR" dirty="0">
                <a:solidFill>
                  <a:srgbClr val="000000"/>
                </a:solidFill>
                <a:latin typeface="Calibri" panose="020F0502020204030204" pitchFamily="34" charset="0"/>
                <a:cs typeface="Calibri" panose="020F0502020204030204" pitchFamily="34" charset="0"/>
              </a:rPr>
              <a:t> of blocks in the Barents </a:t>
            </a:r>
            <a:r>
              <a:rPr lang="fr-FR" altLang="fr-FR" dirty="0" err="1">
                <a:solidFill>
                  <a:srgbClr val="000000"/>
                </a:solidFill>
                <a:latin typeface="Calibri" panose="020F0502020204030204" pitchFamily="34" charset="0"/>
                <a:cs typeface="Calibri" panose="020F0502020204030204" pitchFamily="34" charset="0"/>
              </a:rPr>
              <a:t>Sea</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under</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its</a:t>
            </a:r>
            <a:r>
              <a:rPr lang="fr-FR" altLang="fr-FR" dirty="0">
                <a:solidFill>
                  <a:srgbClr val="000000"/>
                </a:solidFill>
                <a:latin typeface="Calibri" panose="020F0502020204030204" pitchFamily="34" charset="0"/>
                <a:cs typeface="Calibri" panose="020F0502020204030204" pitchFamily="34" charset="0"/>
              </a:rPr>
              <a:t> 24th </a:t>
            </a:r>
            <a:r>
              <a:rPr lang="fr-FR" altLang="fr-FR" dirty="0" err="1">
                <a:solidFill>
                  <a:srgbClr val="000000"/>
                </a:solidFill>
                <a:latin typeface="Calibri" panose="020F0502020204030204" pitchFamily="34" charset="0"/>
                <a:cs typeface="Calibri" panose="020F0502020204030204" pitchFamily="34" charset="0"/>
              </a:rPr>
              <a:t>licensing</a:t>
            </a:r>
            <a:r>
              <a:rPr lang="fr-FR" altLang="fr-FR" dirty="0">
                <a:solidFill>
                  <a:srgbClr val="000000"/>
                </a:solidFill>
                <a:latin typeface="Calibri" panose="020F0502020204030204" pitchFamily="34" charset="0"/>
                <a:cs typeface="Calibri" panose="020F0502020204030204" pitchFamily="34" charset="0"/>
              </a:rPr>
              <a:t> round </a:t>
            </a:r>
            <a:r>
              <a:rPr lang="fr-FR" altLang="fr-FR" dirty="0" err="1">
                <a:solidFill>
                  <a:srgbClr val="000000"/>
                </a:solidFill>
                <a:latin typeface="Calibri" panose="020F0502020204030204" pitchFamily="34" charset="0"/>
                <a:cs typeface="Calibri" panose="020F0502020204030204" pitchFamily="34" charset="0"/>
              </a:rPr>
              <a:t>defying</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environmental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concerns</a:t>
            </a:r>
            <a:r>
              <a:rPr lang="fr-FR" altLang="fr-FR" dirty="0">
                <a:solidFill>
                  <a:srgbClr val="000000"/>
                </a:solidFill>
                <a:latin typeface="Calibri" panose="020F0502020204030204" pitchFamily="34" charset="0"/>
                <a:cs typeface="Calibri" panose="020F0502020204030204" pitchFamily="34" charset="0"/>
              </a:rPr>
              <a:t> over exploitation of </a:t>
            </a:r>
            <a:r>
              <a:rPr lang="fr-FR" altLang="fr-FR" dirty="0" err="1">
                <a:solidFill>
                  <a:srgbClr val="000000"/>
                </a:solidFill>
                <a:latin typeface="Calibri" panose="020F0502020204030204" pitchFamily="34" charset="0"/>
                <a:cs typeface="Calibri" panose="020F0502020204030204" pitchFamily="34" charset="0"/>
              </a:rPr>
              <a:t>hydrocarbons</a:t>
            </a:r>
            <a:r>
              <a:rPr lang="fr-FR" altLang="fr-FR" dirty="0">
                <a:solidFill>
                  <a:srgbClr val="000000"/>
                </a:solidFill>
                <a:latin typeface="Calibri" panose="020F0502020204030204" pitchFamily="34" charset="0"/>
                <a:cs typeface="Calibri" panose="020F0502020204030204" pitchFamily="34" charset="0"/>
              </a:rPr>
              <a:t> close to the </a:t>
            </a:r>
            <a:r>
              <a:rPr lang="fr-FR" altLang="fr-FR" dirty="0" err="1">
                <a:solidFill>
                  <a:srgbClr val="000000"/>
                </a:solidFill>
                <a:latin typeface="Calibri" panose="020F0502020204030204" pitchFamily="34" charset="0"/>
                <a:cs typeface="Calibri" panose="020F0502020204030204" pitchFamily="34" charset="0"/>
              </a:rPr>
              <a:t>Arctic</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ice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boundary</a:t>
            </a:r>
            <a:r>
              <a:rPr lang="fr-FR" altLang="fr-FR" dirty="0">
                <a:solidFill>
                  <a:srgbClr val="000000"/>
                </a:solidFill>
                <a:latin typeface="Calibri" panose="020F0502020204030204" pitchFamily="34" charset="0"/>
                <a:cs typeface="Calibri" panose="020F0502020204030204" pitchFamily="34" charset="0"/>
              </a:rPr>
              <a:t>.</a:t>
            </a:r>
            <a:endParaRPr lang="fr-FR" altLang="fr-FR" dirty="0">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a:solidFill>
                  <a:srgbClr val="000000"/>
                </a:solidFill>
                <a:latin typeface="Calibri" panose="020F0502020204030204" pitchFamily="34" charset="0"/>
                <a:cs typeface="Calibri" panose="020F0502020204030204" pitchFamily="34" charset="0"/>
              </a:rPr>
              <a:t>All of the 102 tracts </a:t>
            </a:r>
            <a:r>
              <a:rPr lang="fr-FR" altLang="fr-FR" dirty="0" err="1">
                <a:solidFill>
                  <a:srgbClr val="000000"/>
                </a:solidFill>
                <a:latin typeface="Calibri" panose="020F0502020204030204" pitchFamily="34" charset="0"/>
                <a:cs typeface="Calibri" panose="020F0502020204030204" pitchFamily="34" charset="0"/>
              </a:rPr>
              <a:t>originally</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proposed</a:t>
            </a:r>
            <a:r>
              <a:rPr lang="fr-FR" altLang="fr-FR" dirty="0">
                <a:solidFill>
                  <a:srgbClr val="000000"/>
                </a:solidFill>
                <a:latin typeface="Calibri" panose="020F0502020204030204" pitchFamily="34" charset="0"/>
                <a:cs typeface="Calibri" panose="020F0502020204030204" pitchFamily="34" charset="0"/>
              </a:rPr>
              <a:t> - 93 in the </a:t>
            </a:r>
            <a:r>
              <a:rPr lang="fr-FR" altLang="fr-FR" dirty="0" err="1">
                <a:solidFill>
                  <a:srgbClr val="000000"/>
                </a:solidFill>
                <a:latin typeface="Calibri" panose="020F0502020204030204" pitchFamily="34" charset="0"/>
                <a:cs typeface="Calibri" panose="020F0502020204030204" pitchFamily="34" charset="0"/>
              </a:rPr>
              <a:t>northern</a:t>
            </a:r>
            <a:r>
              <a:rPr lang="fr-FR" altLang="fr-FR" dirty="0">
                <a:solidFill>
                  <a:srgbClr val="000000"/>
                </a:solidFill>
                <a:latin typeface="Calibri" panose="020F0502020204030204" pitchFamily="34" charset="0"/>
                <a:cs typeface="Calibri" panose="020F0502020204030204" pitchFamily="34" charset="0"/>
              </a:rPr>
              <a:t> Barents and </a:t>
            </a:r>
            <a:r>
              <a:rPr lang="fr-FR" altLang="fr-FR" dirty="0" err="1">
                <a:solidFill>
                  <a:srgbClr val="000000"/>
                </a:solidFill>
                <a:latin typeface="Calibri" panose="020F0502020204030204" pitchFamily="34" charset="0"/>
                <a:cs typeface="Calibri" panose="020F0502020204030204" pitchFamily="34" charset="0"/>
              </a:rPr>
              <a:t>nine</a:t>
            </a:r>
            <a:r>
              <a:rPr lang="fr-FR" altLang="fr-FR" dirty="0">
                <a:solidFill>
                  <a:srgbClr val="000000"/>
                </a:solidFill>
                <a:latin typeface="Calibri" panose="020F0502020204030204" pitchFamily="34" charset="0"/>
                <a:cs typeface="Calibri" panose="020F0502020204030204" pitchFamily="34" charset="0"/>
              </a:rPr>
              <a:t> in the </a:t>
            </a:r>
            <a:r>
              <a:rPr lang="fr-FR" altLang="fr-FR" dirty="0" err="1">
                <a:solidFill>
                  <a:srgbClr val="000000"/>
                </a:solidFill>
                <a:latin typeface="Calibri" panose="020F0502020204030204" pitchFamily="34" charset="0"/>
                <a:cs typeface="Calibri" panose="020F0502020204030204" pitchFamily="34" charset="0"/>
              </a:rPr>
              <a:t>Norwegian</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Sea</a:t>
            </a:r>
            <a:r>
              <a:rPr lang="fr-FR" altLang="fr-FR" dirty="0">
                <a:solidFill>
                  <a:srgbClr val="000000"/>
                </a:solidFill>
                <a:latin typeface="Calibri" panose="020F0502020204030204" pitchFamily="34" charset="0"/>
                <a:cs typeface="Calibri" panose="020F0502020204030204" pitchFamily="34" charset="0"/>
              </a:rPr>
              <a:t> - are </a:t>
            </a:r>
            <a:r>
              <a:rPr lang="fr-FR" altLang="fr-FR" dirty="0" err="1">
                <a:solidFill>
                  <a:srgbClr val="000000"/>
                </a:solidFill>
                <a:latin typeface="Calibri" panose="020F0502020204030204" pitchFamily="34" charset="0"/>
                <a:cs typeface="Calibri" panose="020F0502020204030204" pitchFamily="34" charset="0"/>
              </a:rPr>
              <a:t>being</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tendered</a:t>
            </a:r>
            <a:r>
              <a:rPr lang="fr-FR" altLang="fr-FR" dirty="0">
                <a:solidFill>
                  <a:srgbClr val="000000"/>
                </a:solidFill>
                <a:latin typeface="Calibri" panose="020F0502020204030204" pitchFamily="34" charset="0"/>
                <a:cs typeface="Calibri" panose="020F0502020204030204" pitchFamily="34" charset="0"/>
              </a:rPr>
              <a:t> for </a:t>
            </a:r>
            <a:r>
              <a:rPr lang="fr-FR" altLang="fr-FR" dirty="0" err="1">
                <a:solidFill>
                  <a:srgbClr val="000000"/>
                </a:solidFill>
                <a:latin typeface="Calibri" panose="020F0502020204030204" pitchFamily="34" charset="0"/>
                <a:cs typeface="Calibri" panose="020F0502020204030204" pitchFamily="34" charset="0"/>
              </a:rPr>
              <a:t>oil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companies</a:t>
            </a:r>
            <a:r>
              <a:rPr lang="fr-FR" altLang="fr-FR" dirty="0">
                <a:solidFill>
                  <a:srgbClr val="000000"/>
                </a:solidFill>
                <a:latin typeface="Calibri" panose="020F0502020204030204" pitchFamily="34" charset="0"/>
                <a:cs typeface="Calibri" panose="020F0502020204030204" pitchFamily="34" charset="0"/>
              </a:rPr>
              <a:t> as Petroleum &amp; Energy </a:t>
            </a:r>
            <a:r>
              <a:rPr lang="fr-FR" altLang="fr-FR" dirty="0" err="1">
                <a:solidFill>
                  <a:srgbClr val="000000"/>
                </a:solidFill>
                <a:latin typeface="Calibri" panose="020F0502020204030204" pitchFamily="34" charset="0"/>
                <a:cs typeface="Calibri" panose="020F0502020204030204" pitchFamily="34" charset="0"/>
              </a:rPr>
              <a:t>Minister</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Terje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Soviknes</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fired</a:t>
            </a:r>
            <a:r>
              <a:rPr lang="fr-FR" altLang="fr-FR" dirty="0">
                <a:solidFill>
                  <a:srgbClr val="000000"/>
                </a:solidFill>
                <a:latin typeface="Calibri" panose="020F0502020204030204" pitchFamily="34" charset="0"/>
                <a:cs typeface="Calibri" panose="020F0502020204030204" pitchFamily="34" charset="0"/>
              </a:rPr>
              <a:t> the </a:t>
            </a:r>
            <a:r>
              <a:rPr lang="fr-FR" altLang="fr-FR" dirty="0" err="1">
                <a:solidFill>
                  <a:srgbClr val="000000"/>
                </a:solidFill>
                <a:latin typeface="Calibri" panose="020F0502020204030204" pitchFamily="34" charset="0"/>
                <a:cs typeface="Calibri" panose="020F0502020204030204" pitchFamily="34" charset="0"/>
              </a:rPr>
              <a:t>starting</a:t>
            </a:r>
            <a:r>
              <a:rPr lang="fr-FR" altLang="fr-FR" dirty="0">
                <a:solidFill>
                  <a:srgbClr val="000000"/>
                </a:solidFill>
                <a:latin typeface="Calibri" panose="020F0502020204030204" pitchFamily="34" charset="0"/>
                <a:cs typeface="Calibri" panose="020F0502020204030204" pitchFamily="34" charset="0"/>
              </a:rPr>
              <a:t> gun for </a:t>
            </a:r>
            <a:r>
              <a:rPr lang="fr-FR" altLang="fr-FR" dirty="0" err="1">
                <a:solidFill>
                  <a:srgbClr val="000000"/>
                </a:solidFill>
                <a:latin typeface="Calibri" panose="020F0502020204030204" pitchFamily="34" charset="0"/>
                <a:cs typeface="Calibri" panose="020F0502020204030204" pitchFamily="34" charset="0"/>
              </a:rPr>
              <a:t>bidding</a:t>
            </a:r>
            <a:r>
              <a:rPr lang="fr-FR" altLang="fr-FR" dirty="0">
                <a:solidFill>
                  <a:srgbClr val="000000"/>
                </a:solidFill>
                <a:latin typeface="Calibri" panose="020F0502020204030204" pitchFamily="34" charset="0"/>
                <a:cs typeface="Calibri" panose="020F0502020204030204" pitchFamily="34" charset="0"/>
              </a:rPr>
              <a:t> in the </a:t>
            </a:r>
            <a:r>
              <a:rPr lang="fr-FR" altLang="fr-FR" dirty="0" err="1">
                <a:solidFill>
                  <a:srgbClr val="000000"/>
                </a:solidFill>
                <a:latin typeface="Calibri" panose="020F0502020204030204" pitchFamily="34" charset="0"/>
                <a:cs typeface="Calibri" panose="020F0502020204030204" pitchFamily="34" charset="0"/>
              </a:rPr>
              <a:t>controversial</a:t>
            </a:r>
            <a:r>
              <a:rPr lang="fr-FR" altLang="fr-FR" dirty="0">
                <a:solidFill>
                  <a:srgbClr val="000000"/>
                </a:solidFill>
                <a:latin typeface="Calibri" panose="020F0502020204030204" pitchFamily="34" charset="0"/>
                <a:cs typeface="Calibri" panose="020F0502020204030204" pitchFamily="34" charset="0"/>
              </a:rPr>
              <a:t> round.</a:t>
            </a:r>
            <a:endParaRPr lang="fr-FR" altLang="fr-FR" dirty="0">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a:solidFill>
                  <a:srgbClr val="000000"/>
                </a:solidFill>
                <a:latin typeface="Calibri" panose="020F0502020204030204" pitchFamily="34" charset="0"/>
                <a:cs typeface="Calibri" panose="020F0502020204030204" pitchFamily="34" charset="0"/>
              </a:rPr>
              <a:t>This </a:t>
            </a:r>
            <a:r>
              <a:rPr lang="fr-FR" altLang="fr-FR" dirty="0" err="1">
                <a:solidFill>
                  <a:srgbClr val="000000"/>
                </a:solidFill>
                <a:latin typeface="Calibri" panose="020F0502020204030204" pitchFamily="34" charset="0"/>
                <a:cs typeface="Calibri" panose="020F0502020204030204" pitchFamily="34" charset="0"/>
              </a:rPr>
              <a:t>is</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despite</a:t>
            </a:r>
            <a:r>
              <a:rPr lang="fr-FR" altLang="fr-FR" dirty="0">
                <a:solidFill>
                  <a:srgbClr val="000000"/>
                </a:solidFill>
                <a:latin typeface="Calibri" panose="020F0502020204030204" pitchFamily="34" charset="0"/>
                <a:cs typeface="Calibri" panose="020F0502020204030204" pitchFamily="34" charset="0"/>
              </a:rPr>
              <a:t> a consultation </a:t>
            </a:r>
            <a:r>
              <a:rPr lang="fr-FR" altLang="fr-FR" dirty="0" err="1">
                <a:solidFill>
                  <a:srgbClr val="000000"/>
                </a:solidFill>
                <a:latin typeface="Calibri" panose="020F0502020204030204" pitchFamily="34" charset="0"/>
                <a:cs typeface="Calibri" panose="020F0502020204030204" pitchFamily="34" charset="0"/>
              </a:rPr>
              <a:t>exercise</a:t>
            </a:r>
            <a:r>
              <a:rPr lang="fr-FR" altLang="fr-FR" dirty="0">
                <a:solidFill>
                  <a:srgbClr val="000000"/>
                </a:solidFill>
                <a:latin typeface="Calibri" panose="020F0502020204030204" pitchFamily="34" charset="0"/>
                <a:cs typeface="Calibri" panose="020F0502020204030204" pitchFamily="34" charset="0"/>
              </a:rPr>
              <a:t> in </a:t>
            </a:r>
            <a:r>
              <a:rPr lang="fr-FR" altLang="fr-FR" dirty="0" err="1">
                <a:solidFill>
                  <a:srgbClr val="000000"/>
                </a:solidFill>
                <a:latin typeface="Calibri" panose="020F0502020204030204" pitchFamily="34" charset="0"/>
                <a:cs typeface="Calibri" panose="020F0502020204030204" pitchFamily="34" charset="0"/>
              </a:rPr>
              <a:t>which</a:t>
            </a:r>
            <a:r>
              <a:rPr lang="fr-FR" altLang="fr-FR" dirty="0">
                <a:solidFill>
                  <a:srgbClr val="000000"/>
                </a:solidFill>
                <a:latin typeface="Calibri" panose="020F0502020204030204" pitchFamily="34" charset="0"/>
                <a:cs typeface="Calibri" panose="020F0502020204030204" pitchFamily="34" charset="0"/>
              </a:rPr>
              <a:t> the </a:t>
            </a:r>
            <a:r>
              <a:rPr lang="fr-FR" altLang="fr-FR" dirty="0" err="1">
                <a:solidFill>
                  <a:srgbClr val="000000"/>
                </a:solidFill>
                <a:latin typeface="Calibri" panose="020F0502020204030204" pitchFamily="34" charset="0"/>
                <a:cs typeface="Calibri" panose="020F0502020204030204" pitchFamily="34" charset="0"/>
              </a:rPr>
              <a:t>country’s</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Environment</a:t>
            </a:r>
            <a:r>
              <a:rPr lang="fr-FR" altLang="fr-FR" dirty="0">
                <a:solidFill>
                  <a:srgbClr val="000000"/>
                </a:solidFill>
                <a:latin typeface="Calibri" panose="020F0502020204030204" pitchFamily="34" charset="0"/>
                <a:cs typeface="Calibri" panose="020F0502020204030204" pitchFamily="34" charset="0"/>
              </a:rPr>
              <a:t> Agency (EA) </a:t>
            </a:r>
            <a:r>
              <a:rPr lang="fr-FR" altLang="fr-FR" dirty="0" err="1">
                <a:solidFill>
                  <a:srgbClr val="000000"/>
                </a:solidFill>
                <a:latin typeface="Calibri" panose="020F0502020204030204" pitchFamily="34" charset="0"/>
                <a:cs typeface="Calibri" panose="020F0502020204030204" pitchFamily="34" charset="0"/>
              </a:rPr>
              <a:t>called</a:t>
            </a:r>
            <a:r>
              <a:rPr lang="fr-FR" altLang="fr-FR" dirty="0">
                <a:solidFill>
                  <a:srgbClr val="000000"/>
                </a:solidFill>
                <a:latin typeface="Calibri" panose="020F0502020204030204" pitchFamily="34" charset="0"/>
                <a:cs typeface="Calibri" panose="020F0502020204030204" pitchFamily="34" charset="0"/>
              </a:rPr>
              <a:t> for 20 blocks </a:t>
            </a:r>
            <a:r>
              <a:rPr lang="fr-FR" altLang="fr-FR" dirty="0" err="1">
                <a:solidFill>
                  <a:srgbClr val="000000"/>
                </a:solidFill>
                <a:latin typeface="Calibri" panose="020F0502020204030204" pitchFamily="34" charset="0"/>
                <a:cs typeface="Calibri" panose="020F0502020204030204" pitchFamily="34" charset="0"/>
              </a:rPr>
              <a:t>within</a:t>
            </a:r>
            <a:r>
              <a:rPr lang="fr-FR" altLang="fr-FR" dirty="0">
                <a:solidFill>
                  <a:srgbClr val="000000"/>
                </a:solidFill>
                <a:latin typeface="Calibri" panose="020F0502020204030204" pitchFamily="34" charset="0"/>
                <a:cs typeface="Calibri" panose="020F0502020204030204" pitchFamily="34" charset="0"/>
              </a:rPr>
              <a:t> 100 </a:t>
            </a:r>
            <a:r>
              <a:rPr lang="fr-FR" altLang="fr-FR" dirty="0" err="1">
                <a:solidFill>
                  <a:srgbClr val="000000"/>
                </a:solidFill>
                <a:latin typeface="Calibri" panose="020F0502020204030204" pitchFamily="34" charset="0"/>
                <a:cs typeface="Calibri" panose="020F0502020204030204" pitchFamily="34" charset="0"/>
              </a:rPr>
              <a:t>kilometres</a:t>
            </a:r>
            <a:r>
              <a:rPr lang="fr-FR" altLang="fr-FR" dirty="0">
                <a:solidFill>
                  <a:srgbClr val="000000"/>
                </a:solidFill>
                <a:latin typeface="Calibri" panose="020F0502020204030204" pitchFamily="34" charset="0"/>
                <a:cs typeface="Calibri" panose="020F0502020204030204" pitchFamily="34" charset="0"/>
              </a:rPr>
              <a:t> of the Bear Island nature </a:t>
            </a:r>
            <a:r>
              <a:rPr lang="fr-FR" altLang="fr-FR" dirty="0" err="1">
                <a:solidFill>
                  <a:srgbClr val="000000"/>
                </a:solidFill>
                <a:latin typeface="Calibri" panose="020F0502020204030204" pitchFamily="34" charset="0"/>
                <a:cs typeface="Calibri" panose="020F0502020204030204" pitchFamily="34" charset="0"/>
              </a:rPr>
              <a:t>reserve</a:t>
            </a:r>
            <a:r>
              <a:rPr lang="fr-FR" altLang="fr-FR" dirty="0">
                <a:solidFill>
                  <a:srgbClr val="000000"/>
                </a:solidFill>
                <a:latin typeface="Calibri" panose="020F0502020204030204" pitchFamily="34" charset="0"/>
                <a:cs typeface="Calibri" panose="020F0502020204030204" pitchFamily="34" charset="0"/>
              </a:rPr>
              <a:t> in the Barents to </a:t>
            </a:r>
            <a:r>
              <a:rPr lang="fr-FR" altLang="fr-FR" dirty="0" err="1">
                <a:solidFill>
                  <a:srgbClr val="000000"/>
                </a:solidFill>
                <a:latin typeface="Calibri" panose="020F0502020204030204" pitchFamily="34" charset="0"/>
                <a:cs typeface="Calibri" panose="020F0502020204030204" pitchFamily="34" charset="0"/>
              </a:rPr>
              <a:t>be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withdrawn</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from</a:t>
            </a:r>
            <a:r>
              <a:rPr lang="fr-FR" altLang="fr-FR" dirty="0">
                <a:solidFill>
                  <a:srgbClr val="000000"/>
                </a:solidFill>
                <a:latin typeface="Calibri" panose="020F0502020204030204" pitchFamily="34" charset="0"/>
                <a:cs typeface="Calibri" panose="020F0502020204030204" pitchFamily="34" charset="0"/>
              </a:rPr>
              <a:t> the round.</a:t>
            </a:r>
            <a:endParaRPr lang="fr-FR" altLang="fr-FR" dirty="0">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a:solidFill>
                  <a:srgbClr val="000000"/>
                </a:solidFill>
                <a:latin typeface="Calibri" panose="020F0502020204030204" pitchFamily="34" charset="0"/>
                <a:cs typeface="Calibri" panose="020F0502020204030204" pitchFamily="34" charset="0"/>
              </a:rPr>
              <a:t>The EA </a:t>
            </a:r>
            <a:r>
              <a:rPr lang="fr-FR" altLang="fr-FR" dirty="0" err="1">
                <a:solidFill>
                  <a:srgbClr val="000000"/>
                </a:solidFill>
                <a:latin typeface="Calibri" panose="020F0502020204030204" pitchFamily="34" charset="0"/>
                <a:cs typeface="Calibri" panose="020F0502020204030204" pitchFamily="34" charset="0"/>
              </a:rPr>
              <a:t>had</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highlighted</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concerns</a:t>
            </a:r>
            <a:r>
              <a:rPr lang="fr-FR" altLang="fr-FR" dirty="0">
                <a:solidFill>
                  <a:srgbClr val="000000"/>
                </a:solidFill>
                <a:latin typeface="Calibri" panose="020F0502020204030204" pitchFamily="34" charset="0"/>
                <a:cs typeface="Calibri" panose="020F0502020204030204" pitchFamily="34" charset="0"/>
              </a:rPr>
              <a:t> over </a:t>
            </a:r>
            <a:r>
              <a:rPr lang="fr-FR" altLang="fr-FR" dirty="0" err="1">
                <a:solidFill>
                  <a:srgbClr val="000000"/>
                </a:solidFill>
                <a:latin typeface="Calibri" panose="020F0502020204030204" pitchFamily="34" charset="0"/>
                <a:cs typeface="Calibri" panose="020F0502020204030204" pitchFamily="34" charset="0"/>
              </a:rPr>
              <a:t>bird</a:t>
            </a:r>
            <a:r>
              <a:rPr lang="fr-FR" altLang="fr-FR" dirty="0">
                <a:solidFill>
                  <a:srgbClr val="000000"/>
                </a:solidFill>
                <a:latin typeface="Calibri" panose="020F0502020204030204" pitchFamily="34" charset="0"/>
                <a:cs typeface="Calibri" panose="020F0502020204030204" pitchFamily="34" charset="0"/>
              </a:rPr>
              <a:t> life and the </a:t>
            </a:r>
            <a:r>
              <a:rPr lang="fr-FR" altLang="fr-FR" dirty="0" err="1">
                <a:solidFill>
                  <a:srgbClr val="000000"/>
                </a:solidFill>
                <a:latin typeface="Calibri" panose="020F0502020204030204" pitchFamily="34" charset="0"/>
                <a:cs typeface="Calibri" panose="020F0502020204030204" pitchFamily="34" charset="0"/>
              </a:rPr>
              <a:t>ice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boundary</a:t>
            </a:r>
            <a:r>
              <a:rPr lang="fr-FR" altLang="fr-FR" dirty="0">
                <a:solidFill>
                  <a:srgbClr val="000000"/>
                </a:solidFill>
                <a:latin typeface="Calibri" panose="020F0502020204030204" pitchFamily="34" charset="0"/>
                <a:cs typeface="Calibri" panose="020F0502020204030204" pitchFamily="34" charset="0"/>
              </a:rPr>
              <a:t> due to the </a:t>
            </a:r>
            <a:r>
              <a:rPr lang="fr-FR" altLang="fr-FR" dirty="0" err="1">
                <a:solidFill>
                  <a:srgbClr val="000000"/>
                </a:solidFill>
                <a:latin typeface="Calibri" panose="020F0502020204030204" pitchFamily="34" charset="0"/>
                <a:cs typeface="Calibri" panose="020F0502020204030204" pitchFamily="34" charset="0"/>
              </a:rPr>
              <a:t>risk</a:t>
            </a:r>
            <a:r>
              <a:rPr lang="fr-FR" altLang="fr-FR" dirty="0">
                <a:solidFill>
                  <a:srgbClr val="000000"/>
                </a:solidFill>
                <a:latin typeface="Calibri" panose="020F0502020204030204" pitchFamily="34" charset="0"/>
                <a:cs typeface="Calibri" panose="020F0502020204030204" pitchFamily="34" charset="0"/>
              </a:rPr>
              <a:t> of an </a:t>
            </a:r>
            <a:r>
              <a:rPr lang="fr-FR" altLang="fr-FR" dirty="0" err="1">
                <a:solidFill>
                  <a:srgbClr val="000000"/>
                </a:solidFill>
                <a:latin typeface="Calibri" panose="020F0502020204030204" pitchFamily="34" charset="0"/>
                <a:cs typeface="Calibri" panose="020F0502020204030204" pitchFamily="34" charset="0"/>
              </a:rPr>
              <a:t>oil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spill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while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also</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calling</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into</a:t>
            </a:r>
            <a:r>
              <a:rPr lang="fr-FR" altLang="fr-FR" dirty="0">
                <a:solidFill>
                  <a:srgbClr val="000000"/>
                </a:solidFill>
                <a:latin typeface="Calibri" panose="020F0502020204030204" pitchFamily="34" charset="0"/>
                <a:cs typeface="Calibri" panose="020F0502020204030204" pitchFamily="34" charset="0"/>
              </a:rPr>
              <a:t> question emergency </a:t>
            </a:r>
            <a:r>
              <a:rPr lang="fr-FR" altLang="fr-FR" dirty="0" err="1">
                <a:solidFill>
                  <a:srgbClr val="000000"/>
                </a:solidFill>
                <a:latin typeface="Calibri" panose="020F0502020204030204" pitchFamily="34" charset="0"/>
                <a:cs typeface="Calibri" panose="020F0502020204030204" pitchFamily="34" charset="0"/>
              </a:rPr>
              <a:t>response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capability</a:t>
            </a:r>
            <a:r>
              <a:rPr lang="fr-FR" altLang="fr-FR" dirty="0">
                <a:solidFill>
                  <a:srgbClr val="000000"/>
                </a:solidFill>
                <a:latin typeface="Calibri" panose="020F0502020204030204" pitchFamily="34" charset="0"/>
                <a:cs typeface="Calibri" panose="020F0502020204030204" pitchFamily="34" charset="0"/>
              </a:rPr>
              <a:t> in the </a:t>
            </a:r>
            <a:r>
              <a:rPr lang="fr-FR" altLang="fr-FR" dirty="0" err="1">
                <a:solidFill>
                  <a:srgbClr val="000000"/>
                </a:solidFill>
                <a:latin typeface="Calibri" panose="020F0502020204030204" pitchFamily="34" charset="0"/>
                <a:cs typeface="Calibri" panose="020F0502020204030204" pitchFamily="34" charset="0"/>
              </a:rPr>
              <a:t>event</a:t>
            </a:r>
            <a:r>
              <a:rPr lang="fr-FR" altLang="fr-FR" dirty="0">
                <a:solidFill>
                  <a:srgbClr val="000000"/>
                </a:solidFill>
                <a:latin typeface="Calibri" panose="020F0502020204030204" pitchFamily="34" charset="0"/>
                <a:cs typeface="Calibri" panose="020F0502020204030204" pitchFamily="34" charset="0"/>
              </a:rPr>
              <a:t> of </a:t>
            </a:r>
            <a:r>
              <a:rPr lang="fr-FR" altLang="fr-FR" dirty="0" err="1">
                <a:solidFill>
                  <a:srgbClr val="000000"/>
                </a:solidFill>
                <a:latin typeface="Calibri" panose="020F0502020204030204" pitchFamily="34" charset="0"/>
                <a:cs typeface="Calibri" panose="020F0502020204030204" pitchFamily="34" charset="0"/>
              </a:rPr>
              <a:t>such</a:t>
            </a:r>
            <a:r>
              <a:rPr lang="fr-FR" altLang="fr-FR" dirty="0">
                <a:solidFill>
                  <a:srgbClr val="000000"/>
                </a:solidFill>
                <a:latin typeface="Calibri" panose="020F0502020204030204" pitchFamily="34" charset="0"/>
                <a:cs typeface="Calibri" panose="020F0502020204030204" pitchFamily="34" charset="0"/>
              </a:rPr>
              <a:t> an incident (not far </a:t>
            </a:r>
            <a:r>
              <a:rPr lang="fr-FR" altLang="fr-FR" dirty="0" err="1">
                <a:solidFill>
                  <a:srgbClr val="000000"/>
                </a:solidFill>
                <a:latin typeface="Calibri" panose="020F0502020204030204" pitchFamily="34" charset="0"/>
                <a:cs typeface="Calibri" panose="020F0502020204030204" pitchFamily="34" charset="0"/>
              </a:rPr>
              <a:t>from</a:t>
            </a:r>
            <a:r>
              <a:rPr lang="fr-FR" altLang="fr-FR" dirty="0">
                <a:solidFill>
                  <a:srgbClr val="000000"/>
                </a:solidFill>
                <a:latin typeface="Calibri" panose="020F0502020204030204" pitchFamily="34" charset="0"/>
                <a:cs typeface="Calibri" panose="020F0502020204030204" pitchFamily="34" charset="0"/>
              </a:rPr>
              <a:t> Greenpeace opinion </a:t>
            </a:r>
            <a:r>
              <a:rPr lang="fr-FR" altLang="fr-FR" dirty="0" err="1">
                <a:solidFill>
                  <a:srgbClr val="000000"/>
                </a:solidFill>
                <a:latin typeface="Calibri" panose="020F0502020204030204" pitchFamily="34" charset="0"/>
                <a:cs typeface="Calibri" panose="020F0502020204030204" pitchFamily="34" charset="0"/>
              </a:rPr>
              <a:t>willing</a:t>
            </a:r>
            <a:r>
              <a:rPr lang="fr-FR" altLang="fr-FR" dirty="0">
                <a:solidFill>
                  <a:srgbClr val="000000"/>
                </a:solidFill>
                <a:latin typeface="Calibri" panose="020F0502020204030204" pitchFamily="34" charset="0"/>
                <a:cs typeface="Calibri" panose="020F0502020204030204" pitchFamily="34" charset="0"/>
              </a:rPr>
              <a:t> to </a:t>
            </a:r>
            <a:r>
              <a:rPr lang="fr-FR" altLang="fr-FR" dirty="0" err="1">
                <a:solidFill>
                  <a:srgbClr val="000000"/>
                </a:solidFill>
                <a:latin typeface="Calibri" panose="020F0502020204030204" pitchFamily="34" charset="0"/>
                <a:cs typeface="Calibri" panose="020F0502020204030204" pitchFamily="34" charset="0"/>
              </a:rPr>
              <a:t>halt</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artic</a:t>
            </a:r>
            <a:r>
              <a:rPr lang="fr-FR" altLang="fr-FR" dirty="0">
                <a:solidFill>
                  <a:srgbClr val="000000"/>
                </a:solidFill>
                <a:latin typeface="Calibri" panose="020F0502020204030204" pitchFamily="34" charset="0"/>
                <a:cs typeface="Calibri" panose="020F0502020204030204" pitchFamily="34" charset="0"/>
              </a:rPr>
              <a:t> exploration),</a:t>
            </a:r>
            <a:endParaRPr lang="fr-FR" altLang="fr-FR" dirty="0">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a:solidFill>
                  <a:srgbClr val="000000"/>
                </a:solidFill>
                <a:latin typeface="Calibri" panose="020F0502020204030204" pitchFamily="34" charset="0"/>
                <a:cs typeface="Calibri" panose="020F0502020204030204" pitchFamily="34" charset="0"/>
              </a:rPr>
              <a:t>The </a:t>
            </a:r>
            <a:r>
              <a:rPr lang="fr-FR" altLang="fr-FR" dirty="0" err="1">
                <a:solidFill>
                  <a:srgbClr val="000000"/>
                </a:solidFill>
                <a:latin typeface="Calibri" panose="020F0502020204030204" pitchFamily="34" charset="0"/>
                <a:cs typeface="Calibri" panose="020F0502020204030204" pitchFamily="34" charset="0"/>
              </a:rPr>
              <a:t>agency</a:t>
            </a:r>
            <a:r>
              <a:rPr lang="fr-FR" altLang="fr-FR" dirty="0">
                <a:solidFill>
                  <a:srgbClr val="000000"/>
                </a:solidFill>
                <a:latin typeface="Calibri" panose="020F0502020204030204" pitchFamily="34" charset="0"/>
                <a:cs typeface="Calibri" panose="020F0502020204030204" pitchFamily="34" charset="0"/>
              </a:rPr>
              <a:t> has </a:t>
            </a:r>
            <a:r>
              <a:rPr lang="fr-FR" altLang="fr-FR" dirty="0" err="1">
                <a:solidFill>
                  <a:srgbClr val="000000"/>
                </a:solidFill>
                <a:latin typeface="Calibri" panose="020F0502020204030204" pitchFamily="34" charset="0"/>
                <a:cs typeface="Calibri" panose="020F0502020204030204" pitchFamily="34" charset="0"/>
              </a:rPr>
              <a:t>also</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called</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into</a:t>
            </a:r>
            <a:r>
              <a:rPr lang="fr-FR" altLang="fr-FR" dirty="0">
                <a:solidFill>
                  <a:srgbClr val="000000"/>
                </a:solidFill>
                <a:latin typeface="Calibri" panose="020F0502020204030204" pitchFamily="34" charset="0"/>
                <a:cs typeface="Calibri" panose="020F0502020204030204" pitchFamily="34" charset="0"/>
              </a:rPr>
              <a:t> question the long-</a:t>
            </a:r>
            <a:r>
              <a:rPr lang="fr-FR" altLang="fr-FR" dirty="0" err="1">
                <a:solidFill>
                  <a:srgbClr val="000000"/>
                </a:solidFill>
                <a:latin typeface="Calibri" panose="020F0502020204030204" pitchFamily="34" charset="0"/>
                <a:cs typeface="Calibri" panose="020F0502020204030204" pitchFamily="34" charset="0"/>
              </a:rPr>
              <a:t>term</a:t>
            </a:r>
            <a:r>
              <a:rPr lang="fr-FR" altLang="fr-FR" dirty="0">
                <a:solidFill>
                  <a:srgbClr val="000000"/>
                </a:solidFill>
                <a:latin typeface="Calibri" panose="020F0502020204030204" pitchFamily="34" charset="0"/>
                <a:cs typeface="Calibri" panose="020F0502020204030204" pitchFamily="34" charset="0"/>
              </a:rPr>
              <a:t> commercial </a:t>
            </a:r>
            <a:r>
              <a:rPr lang="fr-FR" altLang="fr-FR" dirty="0" err="1">
                <a:solidFill>
                  <a:srgbClr val="000000"/>
                </a:solidFill>
                <a:latin typeface="Calibri" panose="020F0502020204030204" pitchFamily="34" charset="0"/>
                <a:cs typeface="Calibri" panose="020F0502020204030204" pitchFamily="34" charset="0"/>
              </a:rPr>
              <a:t>viability</a:t>
            </a:r>
            <a:r>
              <a:rPr lang="fr-FR" altLang="fr-FR" dirty="0">
                <a:solidFill>
                  <a:srgbClr val="000000"/>
                </a:solidFill>
                <a:latin typeface="Calibri" panose="020F0502020204030204" pitchFamily="34" charset="0"/>
                <a:cs typeface="Calibri" panose="020F0502020204030204" pitchFamily="34" charset="0"/>
              </a:rPr>
              <a:t> of </a:t>
            </a:r>
            <a:r>
              <a:rPr lang="fr-FR" altLang="fr-FR" dirty="0" err="1">
                <a:solidFill>
                  <a:srgbClr val="000000"/>
                </a:solidFill>
                <a:latin typeface="Calibri" panose="020F0502020204030204" pitchFamily="34" charset="0"/>
                <a:cs typeface="Calibri" panose="020F0502020204030204" pitchFamily="34" charset="0"/>
              </a:rPr>
              <a:t>developing</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potential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finds</a:t>
            </a:r>
            <a:r>
              <a:rPr lang="fr-FR" altLang="fr-FR" dirty="0">
                <a:solidFill>
                  <a:srgbClr val="000000"/>
                </a:solidFill>
                <a:latin typeface="Calibri" panose="020F0502020204030204" pitchFamily="34" charset="0"/>
                <a:cs typeface="Calibri" panose="020F0502020204030204" pitchFamily="34" charset="0"/>
              </a:rPr>
              <a:t> in the </a:t>
            </a:r>
            <a:r>
              <a:rPr lang="fr-FR" altLang="fr-FR" dirty="0" err="1">
                <a:solidFill>
                  <a:srgbClr val="000000"/>
                </a:solidFill>
                <a:latin typeface="Calibri" panose="020F0502020204030204" pitchFamily="34" charset="0"/>
                <a:cs typeface="Calibri" panose="020F0502020204030204" pitchFamily="34" charset="0"/>
              </a:rPr>
              <a:t>proposed</a:t>
            </a:r>
            <a:r>
              <a:rPr lang="fr-FR" altLang="fr-FR" dirty="0">
                <a:solidFill>
                  <a:srgbClr val="000000"/>
                </a:solidFill>
                <a:latin typeface="Calibri" panose="020F0502020204030204" pitchFamily="34" charset="0"/>
                <a:cs typeface="Calibri" panose="020F0502020204030204" pitchFamily="34" charset="0"/>
              </a:rPr>
              <a:t> blocks  </a:t>
            </a:r>
            <a:r>
              <a:rPr lang="fr-FR" altLang="fr-FR" dirty="0" err="1">
                <a:solidFill>
                  <a:srgbClr val="000000"/>
                </a:solidFill>
                <a:latin typeface="Calibri" panose="020F0502020204030204" pitchFamily="34" charset="0"/>
                <a:cs typeface="Calibri" panose="020F0502020204030204" pitchFamily="34" charset="0"/>
              </a:rPr>
              <a:t>given</a:t>
            </a:r>
            <a:r>
              <a:rPr lang="fr-FR" altLang="fr-FR" dirty="0">
                <a:solidFill>
                  <a:srgbClr val="000000"/>
                </a:solidFill>
                <a:latin typeface="Calibri" panose="020F0502020204030204" pitchFamily="34" charset="0"/>
                <a:cs typeface="Calibri" panose="020F0502020204030204" pitchFamily="34" charset="0"/>
              </a:rPr>
              <a:t> the high </a:t>
            </a:r>
            <a:r>
              <a:rPr lang="fr-FR" altLang="fr-FR" dirty="0" err="1">
                <a:solidFill>
                  <a:srgbClr val="000000"/>
                </a:solidFill>
                <a:latin typeface="Calibri" panose="020F0502020204030204" pitchFamily="34" charset="0"/>
                <a:cs typeface="Calibri" panose="020F0502020204030204" pitchFamily="34" charset="0"/>
              </a:rPr>
              <a:t>development</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costs</a:t>
            </a:r>
            <a:r>
              <a:rPr lang="fr-FR" altLang="fr-FR" dirty="0">
                <a:solidFill>
                  <a:srgbClr val="000000"/>
                </a:solidFill>
                <a:latin typeface="Calibri" panose="020F0502020204030204" pitchFamily="34" charset="0"/>
                <a:cs typeface="Calibri" panose="020F0502020204030204" pitchFamily="34" charset="0"/>
              </a:rPr>
              <a:t> in the </a:t>
            </a:r>
            <a:r>
              <a:rPr lang="fr-FR" altLang="fr-FR" dirty="0" err="1">
                <a:solidFill>
                  <a:srgbClr val="000000"/>
                </a:solidFill>
                <a:latin typeface="Calibri" panose="020F0502020204030204" pitchFamily="34" charset="0"/>
                <a:cs typeface="Calibri" panose="020F0502020204030204" pitchFamily="34" charset="0"/>
              </a:rPr>
              <a:t>remote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Arctic</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region</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with</a:t>
            </a:r>
            <a:r>
              <a:rPr lang="fr-FR" altLang="fr-FR" dirty="0">
                <a:solidFill>
                  <a:srgbClr val="000000"/>
                </a:solidFill>
                <a:latin typeface="Calibri" panose="020F0502020204030204" pitchFamily="34" charset="0"/>
                <a:cs typeface="Calibri" panose="020F0502020204030204" pitchFamily="34" charset="0"/>
              </a:rPr>
              <a:t> a </a:t>
            </a:r>
            <a:r>
              <a:rPr lang="fr-FR" altLang="fr-FR" dirty="0" err="1">
                <a:solidFill>
                  <a:srgbClr val="000000"/>
                </a:solidFill>
                <a:latin typeface="Calibri" panose="020F0502020204030204" pitchFamily="34" charset="0"/>
                <a:cs typeface="Calibri" panose="020F0502020204030204" pitchFamily="34" charset="0"/>
              </a:rPr>
              <a:t>lack</a:t>
            </a:r>
            <a:r>
              <a:rPr lang="fr-FR" altLang="fr-FR" dirty="0">
                <a:solidFill>
                  <a:srgbClr val="000000"/>
                </a:solidFill>
                <a:latin typeface="Calibri" panose="020F0502020204030204" pitchFamily="34" charset="0"/>
                <a:cs typeface="Calibri" panose="020F0502020204030204" pitchFamily="34" charset="0"/>
              </a:rPr>
              <a:t> of </a:t>
            </a:r>
            <a:r>
              <a:rPr lang="fr-FR" altLang="fr-FR" dirty="0" err="1">
                <a:solidFill>
                  <a:srgbClr val="000000"/>
                </a:solidFill>
                <a:latin typeface="Calibri" panose="020F0502020204030204" pitchFamily="34" charset="0"/>
                <a:cs typeface="Calibri" panose="020F0502020204030204" pitchFamily="34" charset="0"/>
              </a:rPr>
              <a:t>existing</a:t>
            </a:r>
            <a:r>
              <a:rPr lang="fr-FR" altLang="fr-FR" dirty="0">
                <a:solidFill>
                  <a:srgbClr val="000000"/>
                </a:solidFill>
                <a:latin typeface="Calibri" panose="020F0502020204030204" pitchFamily="34" charset="0"/>
                <a:cs typeface="Calibri" panose="020F0502020204030204" pitchFamily="34" charset="0"/>
              </a:rPr>
              <a:t> infrastructure and long distances </a:t>
            </a:r>
            <a:r>
              <a:rPr lang="fr-FR" altLang="fr-FR" dirty="0" err="1">
                <a:solidFill>
                  <a:srgbClr val="000000"/>
                </a:solidFill>
                <a:latin typeface="Calibri" panose="020F0502020204030204" pitchFamily="34" charset="0"/>
                <a:cs typeface="Calibri" panose="020F0502020204030204" pitchFamily="34" charset="0"/>
              </a:rPr>
              <a:t>from</a:t>
            </a:r>
            <a:r>
              <a:rPr lang="fr-FR" altLang="fr-FR" dirty="0">
                <a:solidFill>
                  <a:srgbClr val="000000"/>
                </a:solidFill>
                <a:latin typeface="Calibri" panose="020F0502020204030204" pitchFamily="34" charset="0"/>
                <a:cs typeface="Calibri" panose="020F0502020204030204" pitchFamily="34" charset="0"/>
              </a:rPr>
              <a:t> shore.</a:t>
            </a:r>
            <a:endParaRPr lang="fr-FR" altLang="fr-FR" dirty="0">
              <a:latin typeface="Calibri" panose="020F0502020204030204" pitchFamily="34" charset="0"/>
              <a:cs typeface="Calibri" panose="020F0502020204030204" pitchFamily="34" charset="0"/>
            </a:endParaRPr>
          </a:p>
          <a:p>
            <a:pPr lvl="0" eaLnBrk="0" fontAlgn="base" hangingPunct="0">
              <a:spcBef>
                <a:spcPct val="0"/>
              </a:spcBef>
              <a:spcAft>
                <a:spcPct val="0"/>
              </a:spcAft>
            </a:pPr>
            <a:r>
              <a:rPr lang="fr-FR" altLang="fr-FR" dirty="0">
                <a:solidFill>
                  <a:srgbClr val="000000"/>
                </a:solidFill>
                <a:latin typeface="Calibri" panose="020F0502020204030204" pitchFamily="34" charset="0"/>
                <a:cs typeface="Calibri" panose="020F0502020204030204" pitchFamily="34" charset="0"/>
              </a:rPr>
              <a:t>The </a:t>
            </a:r>
            <a:r>
              <a:rPr lang="fr-FR" altLang="fr-FR" dirty="0" err="1">
                <a:solidFill>
                  <a:srgbClr val="000000"/>
                </a:solidFill>
                <a:latin typeface="Calibri" panose="020F0502020204030204" pitchFamily="34" charset="0"/>
                <a:cs typeface="Calibri" panose="020F0502020204030204" pitchFamily="34" charset="0"/>
              </a:rPr>
              <a:t>government</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received</a:t>
            </a:r>
            <a:r>
              <a:rPr lang="fr-FR" altLang="fr-FR" dirty="0">
                <a:solidFill>
                  <a:srgbClr val="000000"/>
                </a:solidFill>
                <a:latin typeface="Calibri" panose="020F0502020204030204" pitchFamily="34" charset="0"/>
                <a:cs typeface="Calibri" panose="020F0502020204030204" pitchFamily="34" charset="0"/>
              </a:rPr>
              <a:t> 36 </a:t>
            </a:r>
            <a:r>
              <a:rPr lang="fr-FR" altLang="fr-FR" dirty="0" err="1">
                <a:solidFill>
                  <a:srgbClr val="000000"/>
                </a:solidFill>
                <a:latin typeface="Calibri" panose="020F0502020204030204" pitchFamily="34" charset="0"/>
                <a:cs typeface="Calibri" panose="020F0502020204030204" pitchFamily="34" charset="0"/>
              </a:rPr>
              <a:t>responses</a:t>
            </a:r>
            <a:r>
              <a:rPr lang="fr-FR" altLang="fr-FR" dirty="0">
                <a:solidFill>
                  <a:srgbClr val="000000"/>
                </a:solidFill>
                <a:latin typeface="Calibri" panose="020F0502020204030204" pitchFamily="34" charset="0"/>
                <a:cs typeface="Calibri" panose="020F0502020204030204" pitchFamily="34" charset="0"/>
              </a:rPr>
              <a:t> in the consultation process for the blocks </a:t>
            </a:r>
            <a:r>
              <a:rPr lang="fr-FR" altLang="fr-FR" dirty="0" err="1">
                <a:solidFill>
                  <a:srgbClr val="000000"/>
                </a:solidFill>
                <a:latin typeface="Calibri" panose="020F0502020204030204" pitchFamily="34" charset="0"/>
                <a:cs typeface="Calibri" panose="020F0502020204030204" pitchFamily="34" charset="0"/>
              </a:rPr>
              <a:t>that</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were</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originally</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nominated</a:t>
            </a:r>
            <a:r>
              <a:rPr lang="fr-FR" altLang="fr-FR" dirty="0">
                <a:solidFill>
                  <a:srgbClr val="000000"/>
                </a:solidFill>
                <a:latin typeface="Calibri" panose="020F0502020204030204" pitchFamily="34" charset="0"/>
                <a:cs typeface="Calibri" panose="020F0502020204030204" pitchFamily="34" charset="0"/>
              </a:rPr>
              <a:t> by </a:t>
            </a:r>
            <a:r>
              <a:rPr lang="fr-FR" altLang="fr-FR" dirty="0" err="1">
                <a:solidFill>
                  <a:srgbClr val="000000"/>
                </a:solidFill>
                <a:latin typeface="Calibri" panose="020F0502020204030204" pitchFamily="34" charset="0"/>
                <a:cs typeface="Calibri" panose="020F0502020204030204" pitchFamily="34" charset="0"/>
              </a:rPr>
              <a:t>oil</a:t>
            </a:r>
            <a:r>
              <a:rPr lang="fr-FR" altLang="fr-FR" dirty="0">
                <a:solidFill>
                  <a:srgbClr val="000000"/>
                </a:solidFill>
                <a:latin typeface="Calibri" panose="020F0502020204030204" pitchFamily="34" charset="0"/>
                <a:cs typeface="Calibri" panose="020F0502020204030204" pitchFamily="34" charset="0"/>
              </a:rPr>
              <a:t> </a:t>
            </a:r>
            <a:r>
              <a:rPr lang="fr-FR" altLang="fr-FR" dirty="0" err="1">
                <a:solidFill>
                  <a:srgbClr val="000000"/>
                </a:solidFill>
                <a:latin typeface="Calibri" panose="020F0502020204030204" pitchFamily="34" charset="0"/>
                <a:cs typeface="Calibri" panose="020F0502020204030204" pitchFamily="34" charset="0"/>
              </a:rPr>
              <a:t>companies</a:t>
            </a:r>
            <a:r>
              <a:rPr lang="fr-FR" altLang="fr-FR" dirty="0">
                <a:solidFill>
                  <a:srgbClr val="000000"/>
                </a:solidFill>
                <a:latin typeface="Calibri" panose="020F0502020204030204" pitchFamily="34" charset="0"/>
                <a:cs typeface="Calibri" panose="020F0502020204030204" pitchFamily="34" charset="0"/>
              </a:rPr>
              <a:t>.</a:t>
            </a:r>
          </a:p>
          <a:p>
            <a:pPr eaLnBrk="0" fontAlgn="base" hangingPunct="0">
              <a:spcBef>
                <a:spcPct val="0"/>
              </a:spcBef>
              <a:spcAft>
                <a:spcPct val="0"/>
              </a:spcAft>
            </a:pPr>
            <a:r>
              <a:rPr lang="fr-FR" altLang="fr-FR" b="1" dirty="0">
                <a:solidFill>
                  <a:srgbClr val="000000"/>
                </a:solidFill>
                <a:latin typeface="suecatx-regular"/>
              </a:rPr>
              <a:t>The </a:t>
            </a:r>
            <a:r>
              <a:rPr lang="fr-FR" altLang="fr-FR" b="1" dirty="0" err="1">
                <a:solidFill>
                  <a:srgbClr val="000000"/>
                </a:solidFill>
                <a:latin typeface="suecatx-regular"/>
              </a:rPr>
              <a:t>bidding</a:t>
            </a:r>
            <a:r>
              <a:rPr lang="fr-FR" altLang="fr-FR" b="1" dirty="0">
                <a:solidFill>
                  <a:srgbClr val="000000"/>
                </a:solidFill>
                <a:latin typeface="suecatx-regular"/>
              </a:rPr>
              <a:t> deadline for the round </a:t>
            </a:r>
            <a:r>
              <a:rPr lang="fr-FR" altLang="fr-FR" b="1" dirty="0" err="1">
                <a:solidFill>
                  <a:srgbClr val="000000"/>
                </a:solidFill>
                <a:latin typeface="suecatx-regular"/>
              </a:rPr>
              <a:t>is</a:t>
            </a:r>
            <a:r>
              <a:rPr lang="fr-FR" altLang="fr-FR" b="1" dirty="0">
                <a:solidFill>
                  <a:srgbClr val="000000"/>
                </a:solidFill>
                <a:latin typeface="suecatx-regular"/>
              </a:rPr>
              <a:t> 30 </a:t>
            </a:r>
            <a:r>
              <a:rPr lang="fr-FR" altLang="fr-FR" b="1" dirty="0" err="1">
                <a:solidFill>
                  <a:srgbClr val="000000"/>
                </a:solidFill>
                <a:latin typeface="suecatx-regular"/>
              </a:rPr>
              <a:t>November</a:t>
            </a:r>
            <a:r>
              <a:rPr lang="fr-FR" altLang="fr-FR" b="1" dirty="0">
                <a:solidFill>
                  <a:srgbClr val="000000"/>
                </a:solidFill>
                <a:latin typeface="suecatx-regular"/>
              </a:rPr>
              <a:t> 2017 </a:t>
            </a:r>
            <a:r>
              <a:rPr lang="fr-FR" altLang="fr-FR" dirty="0" err="1">
                <a:solidFill>
                  <a:srgbClr val="000000"/>
                </a:solidFill>
                <a:latin typeface="suecatx-regular"/>
              </a:rPr>
              <a:t>with</a:t>
            </a:r>
            <a:r>
              <a:rPr lang="fr-FR" altLang="fr-FR" dirty="0">
                <a:solidFill>
                  <a:srgbClr val="000000"/>
                </a:solidFill>
                <a:latin typeface="suecatx-regular"/>
              </a:rPr>
              <a:t> </a:t>
            </a:r>
            <a:r>
              <a:rPr lang="fr-FR" altLang="fr-FR" dirty="0" err="1">
                <a:solidFill>
                  <a:srgbClr val="000000"/>
                </a:solidFill>
                <a:latin typeface="suecatx-regular"/>
              </a:rPr>
              <a:t>awards</a:t>
            </a:r>
            <a:r>
              <a:rPr lang="fr-FR" altLang="fr-FR" dirty="0">
                <a:solidFill>
                  <a:srgbClr val="000000"/>
                </a:solidFill>
                <a:latin typeface="suecatx-regular"/>
              </a:rPr>
              <a:t> </a:t>
            </a:r>
            <a:r>
              <a:rPr lang="fr-FR" altLang="fr-FR" dirty="0" err="1">
                <a:solidFill>
                  <a:srgbClr val="000000"/>
                </a:solidFill>
                <a:latin typeface="suecatx-regular"/>
              </a:rPr>
              <a:t>expected</a:t>
            </a:r>
            <a:r>
              <a:rPr lang="fr-FR" altLang="fr-FR" dirty="0">
                <a:solidFill>
                  <a:srgbClr val="000000"/>
                </a:solidFill>
                <a:latin typeface="suecatx-regular"/>
              </a:rPr>
              <a:t>  in the first </a:t>
            </a:r>
            <a:r>
              <a:rPr lang="fr-FR" altLang="fr-FR" dirty="0" err="1">
                <a:solidFill>
                  <a:srgbClr val="000000"/>
                </a:solidFill>
                <a:latin typeface="suecatx-regular"/>
              </a:rPr>
              <a:t>half</a:t>
            </a:r>
            <a:r>
              <a:rPr lang="fr-FR" altLang="fr-FR" dirty="0">
                <a:solidFill>
                  <a:srgbClr val="000000"/>
                </a:solidFill>
                <a:latin typeface="suecatx-regular"/>
              </a:rPr>
              <a:t> of 2018.</a:t>
            </a:r>
            <a:endParaRPr lang="fr-FR" altLang="fr-FR" dirty="0"/>
          </a:p>
          <a:p>
            <a:pPr lvl="0" eaLnBrk="0" fontAlgn="base" hangingPunct="0">
              <a:spcBef>
                <a:spcPct val="0"/>
              </a:spcBef>
              <a:spcAft>
                <a:spcPct val="0"/>
              </a:spcAft>
            </a:pPr>
            <a:endParaRPr lang="fr-FR" alt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3957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A2A8FA-D48A-4C7B-89CA-C965DC5FF8B2}"/>
              </a:ext>
            </a:extLst>
          </p:cNvPr>
          <p:cNvSpPr>
            <a:spLocks noGrp="1"/>
          </p:cNvSpPr>
          <p:nvPr>
            <p:ph type="title"/>
          </p:nvPr>
        </p:nvSpPr>
        <p:spPr>
          <a:xfrm>
            <a:off x="409433" y="365125"/>
            <a:ext cx="11218459" cy="1325563"/>
          </a:xfrm>
        </p:spPr>
        <p:txBody>
          <a:bodyPr>
            <a:normAutofit fontScale="90000"/>
          </a:bodyPr>
          <a:lstStyle/>
          <a:p>
            <a:r>
              <a:rPr lang="fr-FR" dirty="0"/>
              <a:t>New </a:t>
            </a:r>
            <a:r>
              <a:rPr lang="fr-FR" dirty="0" err="1"/>
              <a:t>Fontier</a:t>
            </a:r>
            <a:r>
              <a:rPr lang="fr-FR" dirty="0"/>
              <a:t> in Europe : </a:t>
            </a:r>
            <a:r>
              <a:rPr lang="fr-FR" dirty="0" err="1"/>
              <a:t>Greece</a:t>
            </a:r>
            <a:r>
              <a:rPr lang="fr-FR" dirty="0"/>
              <a:t> (</a:t>
            </a:r>
            <a:r>
              <a:rPr lang="fr-FR" sz="2400" dirty="0"/>
              <a:t>and </a:t>
            </a:r>
            <a:r>
              <a:rPr lang="fr-FR" sz="2400" dirty="0" err="1"/>
              <a:t>Albania</a:t>
            </a:r>
            <a:r>
              <a:rPr lang="fr-FR" sz="2400" dirty="0"/>
              <a:t> (open) and </a:t>
            </a:r>
            <a:r>
              <a:rPr lang="fr-FR" sz="2400" dirty="0" err="1"/>
              <a:t>Montenegro</a:t>
            </a:r>
            <a:r>
              <a:rPr lang="fr-FR" sz="2400" dirty="0"/>
              <a:t> (ENI </a:t>
            </a:r>
            <a:r>
              <a:rPr lang="fr-FR" sz="2400" dirty="0" err="1"/>
              <a:t>awards</a:t>
            </a:r>
            <a:r>
              <a:rPr lang="fr-FR" sz="2400" dirty="0"/>
              <a:t> : 4 blocks)</a:t>
            </a:r>
            <a:r>
              <a:rPr lang="fr-FR" dirty="0"/>
              <a:t>) </a:t>
            </a:r>
            <a:r>
              <a:rPr lang="fr-FR" sz="3600" dirty="0"/>
              <a:t>New </a:t>
            </a:r>
            <a:r>
              <a:rPr lang="fr-FR" sz="3600" dirty="0" err="1"/>
              <a:t>acreages</a:t>
            </a:r>
            <a:r>
              <a:rPr lang="fr-FR" sz="3600" dirty="0"/>
              <a:t> : </a:t>
            </a:r>
            <a:r>
              <a:rPr lang="fr-FR" sz="3600" dirty="0" err="1"/>
              <a:t>Dinarides</a:t>
            </a:r>
            <a:r>
              <a:rPr lang="fr-FR" sz="3600" dirty="0"/>
              <a:t> and South </a:t>
            </a:r>
            <a:r>
              <a:rPr lang="fr-FR" sz="3600" dirty="0" err="1"/>
              <a:t>Kreta</a:t>
            </a:r>
            <a:endParaRPr lang="fr-FR" sz="3600" dirty="0"/>
          </a:p>
        </p:txBody>
      </p:sp>
      <p:pic>
        <p:nvPicPr>
          <p:cNvPr id="4" name="Image 3">
            <a:extLst>
              <a:ext uri="{FF2B5EF4-FFF2-40B4-BE49-F238E27FC236}">
                <a16:creationId xmlns:a16="http://schemas.microsoft.com/office/drawing/2014/main" id="{29AF85F3-0E08-4F3B-923C-52E8DE3A4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125" y="2051317"/>
            <a:ext cx="7143750" cy="4752975"/>
          </a:xfrm>
          <a:prstGeom prst="rect">
            <a:avLst/>
          </a:prstGeom>
        </p:spPr>
      </p:pic>
      <p:sp>
        <p:nvSpPr>
          <p:cNvPr id="5" name="Ellipse 4">
            <a:extLst>
              <a:ext uri="{FF2B5EF4-FFF2-40B4-BE49-F238E27FC236}">
                <a16:creationId xmlns:a16="http://schemas.microsoft.com/office/drawing/2014/main" id="{2A60A794-0A51-4185-B4EC-E7CACEC09BFC}"/>
              </a:ext>
            </a:extLst>
          </p:cNvPr>
          <p:cNvSpPr/>
          <p:nvPr/>
        </p:nvSpPr>
        <p:spPr>
          <a:xfrm>
            <a:off x="3516922" y="2799471"/>
            <a:ext cx="1322364" cy="222269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8E3C94A-4982-4DA5-A311-2DF9988FD5FA}"/>
              </a:ext>
            </a:extLst>
          </p:cNvPr>
          <p:cNvSpPr txBox="1"/>
          <p:nvPr/>
        </p:nvSpPr>
        <p:spPr>
          <a:xfrm>
            <a:off x="576774" y="3348111"/>
            <a:ext cx="1758464" cy="646331"/>
          </a:xfrm>
          <a:prstGeom prst="rect">
            <a:avLst/>
          </a:prstGeom>
          <a:noFill/>
        </p:spPr>
        <p:txBody>
          <a:bodyPr wrap="square" rtlCol="0">
            <a:spAutoFit/>
          </a:bodyPr>
          <a:lstStyle/>
          <a:p>
            <a:r>
              <a:rPr lang="fr-FR" dirty="0"/>
              <a:t>Offshore Block 2 : TOTAL</a:t>
            </a:r>
          </a:p>
        </p:txBody>
      </p:sp>
      <p:cxnSp>
        <p:nvCxnSpPr>
          <p:cNvPr id="8" name="Connecteur droit avec flèche 7">
            <a:extLst>
              <a:ext uri="{FF2B5EF4-FFF2-40B4-BE49-F238E27FC236}">
                <a16:creationId xmlns:a16="http://schemas.microsoft.com/office/drawing/2014/main" id="{627A4EA9-C12C-4B05-A421-3CAF6BCE03FB}"/>
              </a:ext>
            </a:extLst>
          </p:cNvPr>
          <p:cNvCxnSpPr/>
          <p:nvPr/>
        </p:nvCxnSpPr>
        <p:spPr>
          <a:xfrm>
            <a:off x="1899138" y="3784209"/>
            <a:ext cx="161778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B570F4A1-EFAC-4C85-8430-0BABD8607E0F}"/>
              </a:ext>
            </a:extLst>
          </p:cNvPr>
          <p:cNvSpPr/>
          <p:nvPr/>
        </p:nvSpPr>
        <p:spPr>
          <a:xfrm>
            <a:off x="4515729" y="5289452"/>
            <a:ext cx="2827606" cy="12660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Connecteur droit avec flèche 10">
            <a:extLst>
              <a:ext uri="{FF2B5EF4-FFF2-40B4-BE49-F238E27FC236}">
                <a16:creationId xmlns:a16="http://schemas.microsoft.com/office/drawing/2014/main" id="{DD2ABDFC-8C3A-4918-9AF0-F76201767F40}"/>
              </a:ext>
            </a:extLst>
          </p:cNvPr>
          <p:cNvCxnSpPr>
            <a:cxnSpLocks/>
            <a:stCxn id="12" idx="1"/>
          </p:cNvCxnSpPr>
          <p:nvPr/>
        </p:nvCxnSpPr>
        <p:spPr>
          <a:xfrm flipH="1">
            <a:off x="7174524" y="4422221"/>
            <a:ext cx="2682238" cy="11485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7E7306D8-E385-47E3-A452-4EF462046A31}"/>
              </a:ext>
            </a:extLst>
          </p:cNvPr>
          <p:cNvSpPr txBox="1"/>
          <p:nvPr/>
        </p:nvSpPr>
        <p:spPr>
          <a:xfrm>
            <a:off x="9856762" y="3545058"/>
            <a:ext cx="2086709" cy="1754326"/>
          </a:xfrm>
          <a:prstGeom prst="rect">
            <a:avLst/>
          </a:prstGeom>
          <a:noFill/>
        </p:spPr>
        <p:txBody>
          <a:bodyPr wrap="square" rtlCol="0">
            <a:spAutoFit/>
          </a:bodyPr>
          <a:lstStyle/>
          <a:p>
            <a:r>
              <a:rPr lang="fr-FR" dirty="0" err="1"/>
              <a:t>Zohr</a:t>
            </a:r>
            <a:r>
              <a:rPr lang="fr-FR" dirty="0"/>
              <a:t> Type ?</a:t>
            </a:r>
          </a:p>
          <a:p>
            <a:r>
              <a:rPr lang="fr-FR" dirty="0"/>
              <a:t>Carbonates </a:t>
            </a:r>
            <a:r>
              <a:rPr lang="fr-FR" dirty="0" err="1"/>
              <a:t>below</a:t>
            </a:r>
            <a:r>
              <a:rPr lang="fr-FR" dirty="0"/>
              <a:t> </a:t>
            </a:r>
            <a:r>
              <a:rPr lang="fr-FR" dirty="0" err="1"/>
              <a:t>Messinian</a:t>
            </a:r>
            <a:r>
              <a:rPr lang="fr-FR" dirty="0"/>
              <a:t> Salt ?</a:t>
            </a:r>
          </a:p>
          <a:p>
            <a:r>
              <a:rPr lang="fr-FR" dirty="0"/>
              <a:t>Exxon and TOTAL </a:t>
            </a:r>
            <a:r>
              <a:rPr lang="fr-FR" dirty="0" err="1"/>
              <a:t>interested</a:t>
            </a:r>
            <a:r>
              <a:rPr lang="fr-FR" dirty="0"/>
              <a:t> in direct </a:t>
            </a:r>
            <a:r>
              <a:rPr lang="fr-FR" dirty="0" err="1"/>
              <a:t>negociations</a:t>
            </a:r>
            <a:r>
              <a:rPr lang="fr-FR" dirty="0"/>
              <a:t>,,,</a:t>
            </a:r>
          </a:p>
        </p:txBody>
      </p:sp>
      <p:sp>
        <p:nvSpPr>
          <p:cNvPr id="3" name="Ellipse 2">
            <a:extLst>
              <a:ext uri="{FF2B5EF4-FFF2-40B4-BE49-F238E27FC236}">
                <a16:creationId xmlns:a16="http://schemas.microsoft.com/office/drawing/2014/main" id="{66F09757-C844-4ED6-ADA3-E230D89E3421}"/>
              </a:ext>
            </a:extLst>
          </p:cNvPr>
          <p:cNvSpPr/>
          <p:nvPr/>
        </p:nvSpPr>
        <p:spPr>
          <a:xfrm>
            <a:off x="4248443" y="2996418"/>
            <a:ext cx="436099" cy="7877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911C8879-0332-40B1-813E-2F6B4586BA42}"/>
              </a:ext>
            </a:extLst>
          </p:cNvPr>
          <p:cNvCxnSpPr>
            <a:endCxn id="3" idx="1"/>
          </p:cNvCxnSpPr>
          <p:nvPr/>
        </p:nvCxnSpPr>
        <p:spPr>
          <a:xfrm>
            <a:off x="2025748" y="2208628"/>
            <a:ext cx="2286560" cy="9031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9DDC2C1F-1D5B-4FB6-B3B4-2C75874CA656}"/>
              </a:ext>
            </a:extLst>
          </p:cNvPr>
          <p:cNvSpPr txBox="1"/>
          <p:nvPr/>
        </p:nvSpPr>
        <p:spPr>
          <a:xfrm>
            <a:off x="298794" y="1913206"/>
            <a:ext cx="1614412" cy="1200329"/>
          </a:xfrm>
          <a:prstGeom prst="rect">
            <a:avLst/>
          </a:prstGeom>
          <a:noFill/>
        </p:spPr>
        <p:txBody>
          <a:bodyPr wrap="square" rtlCol="0">
            <a:spAutoFit/>
          </a:bodyPr>
          <a:lstStyle/>
          <a:p>
            <a:r>
              <a:rPr lang="fr-FR" dirty="0" err="1"/>
              <a:t>Repsol</a:t>
            </a:r>
            <a:r>
              <a:rPr lang="fr-FR" dirty="0"/>
              <a:t> 60% </a:t>
            </a:r>
            <a:r>
              <a:rPr lang="fr-FR" dirty="0" err="1"/>
              <a:t>enters</a:t>
            </a:r>
            <a:r>
              <a:rPr lang="fr-FR" dirty="0"/>
              <a:t> Ioannina onshore blocks</a:t>
            </a:r>
          </a:p>
        </p:txBody>
      </p:sp>
    </p:spTree>
    <p:extLst>
      <p:ext uri="{BB962C8B-B14F-4D97-AF65-F5344CB8AC3E}">
        <p14:creationId xmlns:p14="http://schemas.microsoft.com/office/powerpoint/2010/main" val="25644529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763</TotalTime>
  <Words>1624</Words>
  <Application>Microsoft Office PowerPoint</Application>
  <PresentationFormat>Grand écran</PresentationFormat>
  <Paragraphs>145</Paragraphs>
  <Slides>25</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25</vt:i4>
      </vt:variant>
    </vt:vector>
  </HeadingPairs>
  <TitlesOfParts>
    <vt:vector size="35" baseType="lpstr">
      <vt:lpstr>Arial</vt:lpstr>
      <vt:lpstr>Calibri</vt:lpstr>
      <vt:lpstr>Calibri Light</vt:lpstr>
      <vt:lpstr>Flamabook</vt:lpstr>
      <vt:lpstr>Karla</vt:lpstr>
      <vt:lpstr>suecatx-bold</vt:lpstr>
      <vt:lpstr>suecatx-regular</vt:lpstr>
      <vt:lpstr>Times New Roman</vt:lpstr>
      <vt:lpstr>Verdana</vt:lpstr>
      <vt:lpstr>Thème Office</vt:lpstr>
      <vt:lpstr>ASPO October , 2017</vt:lpstr>
      <vt:lpstr>USA : Total US LTO Production ; peak at 4220 kbopd in Mars 2015 ; slight increase in 2017</vt:lpstr>
      <vt:lpstr>USA : LTO Production by Basins / decrease of production everywhere except Permian</vt:lpstr>
      <vt:lpstr>Bakken production : peak between 2014/12 and 2015/6  at around 1220 kbopd ; decline rate at 15%/y ; recent slight increased output (since end 2016) : refracking old wells, new wells : what is a sweet spot ? </vt:lpstr>
      <vt:lpstr>USA LTO Wells : 2011 wells would produce 150 Kbo cumulative production whereas 2016 wells seem far better: 300 Kbo ? Better area (Permian) ? Better fracking ? What is a sweet-spot ?</vt:lpstr>
      <vt:lpstr>Permian Basin : Majors enhance  their positions</vt:lpstr>
      <vt:lpstr>CANADA : Duvernay shale Assesment by NEB (National Energy Board) and AGS (Alberta Geological Survey)</vt:lpstr>
      <vt:lpstr>ALASKA Source-rocks</vt:lpstr>
      <vt:lpstr>ALASKA Shale Oil Focus : HRZ formation</vt:lpstr>
      <vt:lpstr>Icewine 1 and 2 wells</vt:lpstr>
      <vt:lpstr>UK Shale Oils and Gas : Weald Basin </vt:lpstr>
      <vt:lpstr>Australia SG and LTO </vt:lpstr>
      <vt:lpstr>Argentina : Neuquen Basin : Vaca Muerta</vt:lpstr>
      <vt:lpstr>Argentina : Neuquen Basin : Vaca Muerta</vt:lpstr>
      <vt:lpstr>Russia : Bazhenov LTO </vt:lpstr>
      <vt:lpstr>Deep offshore Mexico First Round</vt:lpstr>
      <vt:lpstr>First Mexico DRO Round in the Perdido Fold Belt</vt:lpstr>
      <vt:lpstr>Perdido Folded belt : structural context</vt:lpstr>
      <vt:lpstr>Mexico Next Deep waters ( 2ndRound)</vt:lpstr>
      <vt:lpstr>Mexico DW 2nd Round :30 blocks in offer</vt:lpstr>
      <vt:lpstr>Around Lizza : a tremendous new acreage activity</vt:lpstr>
      <vt:lpstr>BRAZIL 14th Round</vt:lpstr>
      <vt:lpstr>BRAZIL 14th exploration round results (09/27/2017)</vt:lpstr>
      <vt:lpstr>Norway : Barents Sea Round under scrutiny</vt:lpstr>
      <vt:lpstr>New Fontier in Europe : Greece (and Albania (open) and Montenegro (ENI awards : 4 blocks)) New acreages : Dinarides and South Kreta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BLAIZOT MARC</dc:creator>
  <cp:lastModifiedBy>BLAIZOT MARC</cp:lastModifiedBy>
  <cp:revision>67</cp:revision>
  <dcterms:created xsi:type="dcterms:W3CDTF">2017-06-22T06:18:31Z</dcterms:created>
  <dcterms:modified xsi:type="dcterms:W3CDTF">2017-10-09T06:43:15Z</dcterms:modified>
</cp:coreProperties>
</file>