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7"/>
  </p:notesMasterIdLst>
  <p:handoutMasterIdLst>
    <p:handoutMasterId r:id="rId8"/>
  </p:handoutMasterIdLst>
  <p:sldIdLst>
    <p:sldId id="263" r:id="rId2"/>
    <p:sldId id="403" r:id="rId3"/>
    <p:sldId id="402" r:id="rId4"/>
    <p:sldId id="372" r:id="rId5"/>
    <p:sldId id="401" r:id="rId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N" initials="JN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604A83"/>
    <a:srgbClr val="934C94"/>
    <a:srgbClr val="94BE0F"/>
    <a:srgbClr val="00968A"/>
    <a:srgbClr val="595959"/>
    <a:srgbClr val="DDE9F7"/>
    <a:srgbClr val="005995"/>
    <a:srgbClr val="D67234"/>
    <a:srgbClr val="C74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6"/>
    <p:restoredTop sz="94660"/>
  </p:normalViewPr>
  <p:slideViewPr>
    <p:cSldViewPr snapToGrid="0" snapToObjects="1">
      <p:cViewPr>
        <p:scale>
          <a:sx n="81" d="100"/>
          <a:sy n="81" d="100"/>
        </p:scale>
        <p:origin x="-120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0" d="100"/>
          <a:sy n="50" d="100"/>
        </p:scale>
        <p:origin x="2886" y="4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9A720-B215-4A76-BA39-E6FF039A4702}" type="datetimeFigureOut">
              <a:rPr lang="fr-FR" smtClean="0"/>
              <a:t>24/02/2020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7A853-56C2-426A-A543-42A97645A9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33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F5307-8C01-4C8B-9112-41A74B2BC432}" type="datetimeFigureOut">
              <a:rPr lang="fr-FR" smtClean="0"/>
              <a:t>24/02/2020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4AE0-DA8F-49B4-9ED6-B5836D1779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571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4AE0-DA8F-49B4-9ED6-B5836D1779A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573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ête de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p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603913"/>
          </a:xfrm>
        </p:spPr>
        <p:txBody>
          <a:bodyPr>
            <a:normAutofit/>
          </a:bodyPr>
          <a:lstStyle>
            <a:lvl1pPr marL="0" indent="0" algn="ctr">
              <a:buNone/>
              <a:defRPr sz="2400" i="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Sous-titre/nom de l’intervenant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xmlns="" id="{735F067D-8832-0144-8345-548FF6E451D9}"/>
              </a:ext>
            </a:extLst>
          </p:cNvPr>
          <p:cNvSpPr txBox="1">
            <a:spLocks/>
          </p:cNvSpPr>
          <p:nvPr userDrawn="1"/>
        </p:nvSpPr>
        <p:spPr>
          <a:xfrm>
            <a:off x="3205650" y="5363096"/>
            <a:ext cx="2838312" cy="3677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1" kern="1200">
                <a:solidFill>
                  <a:srgbClr val="005995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>
                <a:solidFill>
                  <a:schemeClr val="bg1"/>
                </a:solidFill>
              </a:rPr>
              <a:t>Global Warning</a:t>
            </a:r>
          </a:p>
        </p:txBody>
      </p:sp>
    </p:spTree>
    <p:extLst>
      <p:ext uri="{BB962C8B-B14F-4D97-AF65-F5344CB8AC3E}">
        <p14:creationId xmlns:p14="http://schemas.microsoft.com/office/powerpoint/2010/main" val="1764538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êt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87680" y="2336824"/>
            <a:ext cx="8229600" cy="2656090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rgbClr val="005995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/>
              <a:t>Nom du chapitre</a:t>
            </a:r>
          </a:p>
        </p:txBody>
      </p:sp>
      <p:sp>
        <p:nvSpPr>
          <p:cNvPr id="8" name="Espace réservé du numéro de diapositive 24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9113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iérarc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521172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741714"/>
            <a:ext cx="8229600" cy="4384449"/>
          </a:xfrm>
          <a:noFill/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b="1" u="none" baseline="0">
                <a:solidFill>
                  <a:srgbClr val="005995"/>
                </a:solidFill>
                <a:latin typeface="Calibri" panose="020F0502020204030204" pitchFamily="34" charset="0"/>
              </a:defRPr>
            </a:lvl1pPr>
            <a:lvl2pPr marL="914400" indent="-457200">
              <a:buFont typeface="Courier New" panose="02070309020205020404" pitchFamily="49" charset="0"/>
              <a:buChar char="o"/>
              <a:defRPr b="1" baseline="0">
                <a:solidFill>
                  <a:srgbClr val="D67234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b="1" baseline="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>
              <a:defRPr sz="2400" b="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0" indent="0">
              <a:buFontTx/>
              <a:buNone/>
              <a:defRPr sz="2400" i="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  <a:p>
            <a:pPr lvl="2"/>
            <a:r>
              <a:rPr lang="fr-FR" dirty="0"/>
              <a:t>Niveau 3</a:t>
            </a:r>
          </a:p>
          <a:p>
            <a:pPr lvl="3"/>
            <a:r>
              <a:rPr lang="fr-FR" dirty="0"/>
              <a:t>Niveau 4</a:t>
            </a:r>
          </a:p>
          <a:p>
            <a:pPr lvl="4"/>
            <a:endParaRPr lang="fr-FR" dirty="0"/>
          </a:p>
          <a:p>
            <a:pPr lvl="3"/>
            <a:endParaRPr lang="fr-FR" dirty="0"/>
          </a:p>
          <a:p>
            <a:pPr lvl="4"/>
            <a:endParaRPr lang="fr-FR" dirty="0"/>
          </a:p>
        </p:txBody>
      </p:sp>
      <p:sp>
        <p:nvSpPr>
          <p:cNvPr id="23" name="Espace réservé de la date 22"/>
          <p:cNvSpPr>
            <a:spLocks noGrp="1"/>
          </p:cNvSpPr>
          <p:nvPr>
            <p:ph type="dt" sz="half" idx="10"/>
          </p:nvPr>
        </p:nvSpPr>
        <p:spPr>
          <a:xfrm>
            <a:off x="6634883" y="6352844"/>
            <a:ext cx="2133600" cy="365125"/>
          </a:xfrm>
        </p:spPr>
        <p:txBody>
          <a:bodyPr/>
          <a:lstStyle>
            <a:lvl1pPr algn="r">
              <a:defRPr sz="1400">
                <a:latin typeface="Calibri" panose="020F0502020204030204" pitchFamily="34" charset="0"/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0" name="Espace réservé du numéro de diapositive 24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400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xmlns="" id="{85DEE042-10E4-0043-94ED-FEE2BA4E0789}"/>
              </a:ext>
            </a:extLst>
          </p:cNvPr>
          <p:cNvSpPr txBox="1">
            <a:spLocks/>
          </p:cNvSpPr>
          <p:nvPr userDrawn="1"/>
        </p:nvSpPr>
        <p:spPr>
          <a:xfrm>
            <a:off x="7978372" y="533903"/>
            <a:ext cx="1148576" cy="624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1" kern="1200">
                <a:solidFill>
                  <a:srgbClr val="005995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sz="2000" dirty="0">
                <a:solidFill>
                  <a:schemeClr val="bg1"/>
                </a:solidFill>
              </a:rPr>
              <a:t>Global Warning</a:t>
            </a:r>
          </a:p>
        </p:txBody>
      </p:sp>
    </p:spTree>
    <p:extLst>
      <p:ext uri="{BB962C8B-B14F-4D97-AF65-F5344CB8AC3E}">
        <p14:creationId xmlns:p14="http://schemas.microsoft.com/office/powerpoint/2010/main" val="3304716746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Text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521172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727200"/>
            <a:ext cx="8229600" cy="4398963"/>
          </a:xfrm>
          <a:noFill/>
        </p:spPr>
        <p:txBody>
          <a:bodyPr>
            <a:normAutofit/>
          </a:bodyPr>
          <a:lstStyle>
            <a:lvl1pPr marL="0" indent="0">
              <a:buFontTx/>
              <a:buNone/>
              <a:defRPr sz="2400" b="0" u="none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971550" indent="-514350">
              <a:buFont typeface="+mj-lt"/>
              <a:buAutoNum type="arabicPeriod"/>
              <a:defRPr b="1" baseline="0">
                <a:solidFill>
                  <a:srgbClr val="D67234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i="1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Niveau 1</a:t>
            </a:r>
          </a:p>
        </p:txBody>
      </p:sp>
      <p:sp>
        <p:nvSpPr>
          <p:cNvPr id="23" name="Espace réservé de la date 22"/>
          <p:cNvSpPr>
            <a:spLocks noGrp="1"/>
          </p:cNvSpPr>
          <p:nvPr>
            <p:ph type="dt" sz="half" idx="10"/>
          </p:nvPr>
        </p:nvSpPr>
        <p:spPr>
          <a:xfrm>
            <a:off x="6634883" y="6352844"/>
            <a:ext cx="2133600" cy="365125"/>
          </a:xfrm>
        </p:spPr>
        <p:txBody>
          <a:bodyPr/>
          <a:lstStyle>
            <a:lvl1pPr algn="r">
              <a:defRPr sz="1400">
                <a:latin typeface="Calibri" panose="020F0502020204030204" pitchFamily="34" charset="0"/>
              </a:defRPr>
            </a:lvl1pPr>
          </a:lstStyle>
          <a:p>
            <a:r>
              <a:rPr lang="fr-FR"/>
              <a:t>Date</a:t>
            </a:r>
            <a:endParaRPr lang="fr-FR" dirty="0"/>
          </a:p>
        </p:txBody>
      </p:sp>
      <p:sp>
        <p:nvSpPr>
          <p:cNvPr id="25" name="Espace réservé du numéro de diapositive 24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1400">
                <a:latin typeface="Calibri" panose="020F0502020204030204" pitchFamily="34" charset="0"/>
              </a:defRPr>
            </a:lvl1pPr>
          </a:lstStyle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9071782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ans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521172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799460958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 Fond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p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9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028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hiérarchiqu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521172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734460"/>
            <a:ext cx="3960000" cy="4384449"/>
          </a:xfrm>
          <a:noFill/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b="1" u="none" baseline="0">
                <a:solidFill>
                  <a:srgbClr val="005995"/>
                </a:solidFill>
                <a:latin typeface="Calibri" panose="020F0502020204030204" pitchFamily="34" charset="0"/>
              </a:defRPr>
            </a:lvl1pPr>
            <a:lvl2pPr marL="914400" indent="-457200">
              <a:buFont typeface="Courier New" panose="02070309020205020404" pitchFamily="49" charset="0"/>
              <a:buChar char="o"/>
              <a:defRPr b="1" baseline="0">
                <a:solidFill>
                  <a:srgbClr val="D67234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b="1" baseline="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>
              <a:defRPr sz="2400" b="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0" indent="0">
              <a:buFontTx/>
              <a:buNone/>
              <a:defRPr sz="2400" i="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  <a:p>
            <a:pPr lvl="2"/>
            <a:r>
              <a:rPr lang="fr-FR" dirty="0"/>
              <a:t>Niveau 3</a:t>
            </a:r>
          </a:p>
          <a:p>
            <a:pPr lvl="3"/>
            <a:r>
              <a:rPr lang="fr-FR" dirty="0"/>
              <a:t>Niveau 4</a:t>
            </a:r>
          </a:p>
          <a:p>
            <a:pPr lvl="4"/>
            <a:endParaRPr lang="fr-FR" dirty="0"/>
          </a:p>
          <a:p>
            <a:pPr lvl="3"/>
            <a:endParaRPr lang="fr-FR" dirty="0"/>
          </a:p>
          <a:p>
            <a:pPr lvl="4"/>
            <a:endParaRPr lang="fr-FR" dirty="0"/>
          </a:p>
        </p:txBody>
      </p:sp>
      <p:sp>
        <p:nvSpPr>
          <p:cNvPr id="10" name="Espace réservé du numéro de diapositive 24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400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2" hasCustomPrompt="1"/>
          </p:nvPr>
        </p:nvSpPr>
        <p:spPr>
          <a:xfrm>
            <a:off x="4734000" y="1734460"/>
            <a:ext cx="3960000" cy="4384449"/>
          </a:xfrm>
          <a:noFill/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b="1" u="none" baseline="0">
                <a:solidFill>
                  <a:srgbClr val="005995"/>
                </a:solidFill>
                <a:latin typeface="Calibri" panose="020F0502020204030204" pitchFamily="34" charset="0"/>
              </a:defRPr>
            </a:lvl1pPr>
            <a:lvl2pPr marL="914400" indent="-457200">
              <a:buFont typeface="Courier New" panose="02070309020205020404" pitchFamily="49" charset="0"/>
              <a:buChar char="o"/>
              <a:defRPr b="1" baseline="0">
                <a:solidFill>
                  <a:srgbClr val="D67234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b="1" baseline="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>
              <a:defRPr sz="2400" b="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0" indent="0">
              <a:buFontTx/>
              <a:buNone/>
              <a:defRPr sz="2400" i="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  <a:p>
            <a:pPr lvl="2"/>
            <a:r>
              <a:rPr lang="fr-FR" dirty="0"/>
              <a:t>Niveau 3</a:t>
            </a:r>
          </a:p>
          <a:p>
            <a:pPr lvl="3"/>
            <a:r>
              <a:rPr lang="fr-FR" dirty="0"/>
              <a:t>Niveau 4</a:t>
            </a:r>
          </a:p>
          <a:p>
            <a:pPr lvl="4"/>
            <a:endParaRPr lang="fr-FR" dirty="0"/>
          </a:p>
          <a:p>
            <a:pPr lvl="3"/>
            <a:endParaRPr lang="fr-FR" dirty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6524957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02510-2AB6-4D5C-8EDE-CF84BDF0FE9C}" type="datetime1">
              <a:rPr lang="fr-FR" smtClean="0"/>
              <a:t>24/02/2020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175A2-D5C8-4E80-B855-5057B641A6D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 descr="ppt4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2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4" r:id="rId2"/>
    <p:sldLayoutId id="2147483662" r:id="rId3"/>
    <p:sldLayoutId id="2147483663" r:id="rId4"/>
    <p:sldLayoutId id="2147483667" r:id="rId5"/>
    <p:sldLayoutId id="2147483665" r:id="rId6"/>
    <p:sldLayoutId id="2147483666" r:id="rId7"/>
    <p:sldLayoutId id="2147483668" r:id="rId8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2880" y="1030725"/>
            <a:ext cx="8606790" cy="2306835"/>
          </a:xfrm>
        </p:spPr>
        <p:txBody>
          <a:bodyPr>
            <a:normAutofit fontScale="90000"/>
          </a:bodyPr>
          <a:lstStyle/>
          <a:p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/>
              <a:t>PROGRAMME C-APEX CAPEX 2020-2030</a:t>
            </a:r>
            <a:br>
              <a:rPr lang="fr-FR" sz="3600" dirty="0"/>
            </a:br>
            <a:r>
              <a:rPr lang="fr-FR" sz="3600" dirty="0"/>
              <a:t>LE PARADIGME PIB/PETROLE GLOBAL</a:t>
            </a:r>
            <a:br>
              <a:rPr lang="fr-FR" sz="3600" dirty="0"/>
            </a:br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/>
              <a:t>Business As </a:t>
            </a:r>
            <a:r>
              <a:rPr lang="fr-FR" sz="3600" dirty="0" err="1"/>
              <a:t>UnUsual</a:t>
            </a:r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/>
              <a:t>Visualisation de scénarios prospectifs passés et présents : </a:t>
            </a:r>
            <a:br>
              <a:rPr lang="fr-FR" sz="3600" dirty="0"/>
            </a:br>
            <a:r>
              <a:rPr lang="fr-FR" sz="3600" dirty="0"/>
              <a:t>ESSO(1973), GIEC(FAR 1990), AIE(WEO 2007-2017)</a:t>
            </a:r>
            <a:br>
              <a:rPr lang="fr-FR" sz="3600" dirty="0"/>
            </a:br>
            <a:r>
              <a:rPr lang="fr-FR" sz="4000" b="0" dirty="0"/>
              <a:t/>
            </a:r>
            <a:br>
              <a:rPr lang="fr-FR" sz="4000" b="0" dirty="0"/>
            </a:br>
            <a:endParaRPr lang="fr-FR" b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Michel LEPETIT </a:t>
            </a:r>
          </a:p>
          <a:p>
            <a:r>
              <a:rPr lang="fr-FR" dirty="0"/>
              <a:t>Présentation à l’ASPO – séance du 5 février 2020</a:t>
            </a:r>
          </a:p>
        </p:txBody>
      </p:sp>
    </p:spTree>
    <p:extLst>
      <p:ext uri="{BB962C8B-B14F-4D97-AF65-F5344CB8AC3E}">
        <p14:creationId xmlns:p14="http://schemas.microsoft.com/office/powerpoint/2010/main" val="2186494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80191-1744-1C46-A982-03DA01DCA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fondamentaux du modèle paradigmatique</a:t>
            </a:r>
            <a:br>
              <a:rPr lang="fr-FR" dirty="0"/>
            </a:br>
            <a:r>
              <a:rPr lang="fr-FR" dirty="0"/>
              <a:t>Global Warning PIB/Pétrole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0B0263E-6A9C-214C-AFA3-64B46494C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fr-FR" dirty="0"/>
              <a:t>Inspiration : J. Hamilton (2009) - </a:t>
            </a:r>
            <a:r>
              <a:rPr lang="en-US" dirty="0"/>
              <a:t>Causes and Consequences of the Oil Shock of 2007–08 - Brookings Papers on Economic Activity, Spring 2009</a:t>
            </a:r>
            <a:r>
              <a:rPr lang="fr-FR" dirty="0"/>
              <a:t> </a:t>
            </a:r>
          </a:p>
          <a:p>
            <a:r>
              <a:rPr lang="fr-FR" dirty="0"/>
              <a:t>PIB : </a:t>
            </a:r>
          </a:p>
          <a:p>
            <a:pPr lvl="1"/>
            <a:r>
              <a:rPr lang="fr-FR" dirty="0"/>
              <a:t>Constant </a:t>
            </a:r>
            <a:r>
              <a:rPr lang="fr-FR" dirty="0" err="1"/>
              <a:t>prices</a:t>
            </a:r>
            <a:r>
              <a:rPr lang="fr-FR" dirty="0"/>
              <a:t> (</a:t>
            </a:r>
            <a:r>
              <a:rPr lang="fr-FR" dirty="0" err="1"/>
              <a:t>market</a:t>
            </a:r>
            <a:r>
              <a:rPr lang="fr-FR" dirty="0"/>
              <a:t> exchange rate)</a:t>
            </a:r>
          </a:p>
          <a:p>
            <a:pPr lvl="1"/>
            <a:r>
              <a:rPr lang="fr-FR" dirty="0"/>
              <a:t>Sources : FMI ; </a:t>
            </a:r>
            <a:r>
              <a:rPr lang="fr-FR" dirty="0" err="1"/>
              <a:t>Maddison</a:t>
            </a:r>
            <a:r>
              <a:rPr lang="fr-FR" dirty="0"/>
              <a:t> </a:t>
            </a:r>
            <a:r>
              <a:rPr lang="fr-FR" dirty="0" err="1"/>
              <a:t>project</a:t>
            </a:r>
            <a:endParaRPr lang="fr-FR" dirty="0"/>
          </a:p>
          <a:p>
            <a:r>
              <a:rPr lang="fr-FR" dirty="0"/>
              <a:t>Pétrole : </a:t>
            </a:r>
          </a:p>
          <a:p>
            <a:pPr lvl="1"/>
            <a:r>
              <a:rPr lang="fr-FR" dirty="0"/>
              <a:t>Brut (hors NGPL et bio)</a:t>
            </a:r>
          </a:p>
          <a:p>
            <a:pPr lvl="1"/>
            <a:r>
              <a:rPr lang="fr-FR" dirty="0"/>
              <a:t>Sources : EIA ; </a:t>
            </a:r>
            <a:r>
              <a:rPr lang="fr-FR" dirty="0" err="1"/>
              <a:t>Etemad</a:t>
            </a:r>
            <a:r>
              <a:rPr lang="fr-FR" dirty="0"/>
              <a:t> et </a:t>
            </a:r>
            <a:r>
              <a:rPr lang="fr-FR" dirty="0" err="1"/>
              <a:t>Luciani</a:t>
            </a:r>
            <a:endParaRPr lang="fr-FR" dirty="0"/>
          </a:p>
          <a:p>
            <a:r>
              <a:rPr lang="fr-FR" dirty="0"/>
              <a:t>Représentation : </a:t>
            </a:r>
          </a:p>
          <a:p>
            <a:pPr lvl="1"/>
            <a:r>
              <a:rPr lang="fr-FR" dirty="0"/>
              <a:t>Log/log</a:t>
            </a:r>
          </a:p>
          <a:p>
            <a:pPr lvl="1"/>
            <a:r>
              <a:rPr lang="fr-FR" dirty="0"/>
              <a:t>Absence d’axe temporel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2857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C8E77A3-EB91-674C-91E9-24794527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SCENARIOS GIEC 1990 </a:t>
            </a:r>
            <a:br>
              <a:rPr lang="fr-FR" dirty="0"/>
            </a:br>
            <a:r>
              <a:rPr lang="fr-FR" dirty="0"/>
              <a:t>1er Rapport d’évaluation </a:t>
            </a:r>
          </a:p>
        </p:txBody>
      </p:sp>
      <p:pic>
        <p:nvPicPr>
          <p:cNvPr id="6" name="KARMA KAMA ESSO &amp; FAR A &amp; D &amp; EIS.mp4">
            <a:hlinkClick r:id="" action="ppaction://media"/>
            <a:extLst>
              <a:ext uri="{FF2B5EF4-FFF2-40B4-BE49-F238E27FC236}">
                <a16:creationId xmlns:a16="http://schemas.microsoft.com/office/drawing/2014/main" xmlns="" id="{2824DE48-AF10-644D-B81E-63330B24CD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59" y="1978488"/>
            <a:ext cx="914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3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9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SCENARIOS DES WEO 2007-2017 DE l’AIE</a:t>
            </a:r>
          </a:p>
        </p:txBody>
      </p:sp>
      <p:pic>
        <p:nvPicPr>
          <p:cNvPr id="3" name="KARMA KAMA WEO2007-2017.mp4">
            <a:hlinkClick r:id="" action="ppaction://media"/>
            <a:extLst>
              <a:ext uri="{FF2B5EF4-FFF2-40B4-BE49-F238E27FC236}">
                <a16:creationId xmlns:a16="http://schemas.microsoft.com/office/drawing/2014/main" xmlns="" id="{A51ACFDC-1A44-B442-ACC6-D7C0F77E9A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070409"/>
            <a:ext cx="914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5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99B54BF-90A6-2B4D-B67E-CA54871A5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SCENARIO ESSO 1973 &amp; AIE WEO 2017 </a:t>
            </a:r>
          </a:p>
        </p:txBody>
      </p:sp>
      <p:pic>
        <p:nvPicPr>
          <p:cNvPr id="6" name="KAMA KARMA ESSO et WEO2017.mp4">
            <a:hlinkClick r:id="" action="ppaction://media"/>
            <a:extLst>
              <a:ext uri="{FF2B5EF4-FFF2-40B4-BE49-F238E27FC236}">
                <a16:creationId xmlns:a16="http://schemas.microsoft.com/office/drawing/2014/main" xmlns="" id="{43D852BD-9AB3-9749-B002-38ABC30A41C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2028825"/>
            <a:ext cx="9010185" cy="3754244"/>
          </a:xfrm>
        </p:spPr>
      </p:pic>
    </p:spTree>
    <p:extLst>
      <p:ext uri="{BB962C8B-B14F-4D97-AF65-F5344CB8AC3E}">
        <p14:creationId xmlns:p14="http://schemas.microsoft.com/office/powerpoint/2010/main" val="194775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9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TSP">
      <a:dk1>
        <a:sysClr val="windowText" lastClr="000000"/>
      </a:dk1>
      <a:lt1>
        <a:sysClr val="window" lastClr="FFFFFF"/>
      </a:lt1>
      <a:dk2>
        <a:srgbClr val="005995"/>
      </a:dk2>
      <a:lt2>
        <a:srgbClr val="DDE9F7"/>
      </a:lt2>
      <a:accent1>
        <a:srgbClr val="D67234"/>
      </a:accent1>
      <a:accent2>
        <a:srgbClr val="666666"/>
      </a:accent2>
      <a:accent3>
        <a:srgbClr val="FBF1EB"/>
      </a:accent3>
      <a:accent4>
        <a:srgbClr val="ECECEC"/>
      </a:accent4>
      <a:accent5>
        <a:srgbClr val="999999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lles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F1EB"/>
        </a:solidFill>
        <a:ln w="28575">
          <a:solidFill>
            <a:srgbClr val="D67234"/>
          </a:solidFill>
        </a:ln>
      </a:spPr>
      <a:bodyPr rtlCol="0" anchor="ctr"/>
      <a:lstStyle>
        <a:defPPr algn="r">
          <a:defRPr>
            <a:solidFill>
              <a:srgbClr val="D67234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37931</TotalTime>
  <Words>97</Words>
  <Application>Microsoft Office PowerPoint</Application>
  <PresentationFormat>Affichage à l'écran (4:3)</PresentationFormat>
  <Paragraphs>18</Paragraphs>
  <Slides>5</Slides>
  <Notes>1</Notes>
  <HiddenSlides>0</HiddenSlides>
  <MMClips>3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Conception personnalisée</vt:lpstr>
      <vt:lpstr>  PROGRAMME C-APEX CAPEX 2020-2030 LE PARADIGME PIB/PETROLE GLOBAL  Business As UnUsual Visualisation de scénarios prospectifs passés et présents :  ESSO(1973), GIEC(FAR 1990), AIE(WEO 2007-2017)  </vt:lpstr>
      <vt:lpstr>Les fondamentaux du modèle paradigmatique Global Warning PIB/Pétrole</vt:lpstr>
      <vt:lpstr>SCENARIOS GIEC 1990  1er Rapport d’évaluation </vt:lpstr>
      <vt:lpstr>SCENARIOS DES WEO 2007-2017 DE l’AIE</vt:lpstr>
      <vt:lpstr>SCENARIO ESSO 1973 &amp; AIE WEO 2017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MarrelSolenn Marrel</dc:creator>
  <cp:lastModifiedBy>PROPRIETAIRE</cp:lastModifiedBy>
  <cp:revision>345</cp:revision>
  <dcterms:created xsi:type="dcterms:W3CDTF">2013-04-09T09:10:20Z</dcterms:created>
  <dcterms:modified xsi:type="dcterms:W3CDTF">2020-02-24T16:43:06Z</dcterms:modified>
</cp:coreProperties>
</file>